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91" r:id="rId2"/>
    <p:sldId id="2715" r:id="rId3"/>
    <p:sldId id="2720" r:id="rId4"/>
    <p:sldId id="2722" r:id="rId5"/>
    <p:sldId id="2725" r:id="rId6"/>
    <p:sldId id="2721" r:id="rId7"/>
    <p:sldId id="2713" r:id="rId8"/>
    <p:sldId id="2724" r:id="rId9"/>
    <p:sldId id="2712" r:id="rId10"/>
    <p:sldId id="272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/>
    <p:restoredTop sz="94591"/>
  </p:normalViewPr>
  <p:slideViewPr>
    <p:cSldViewPr snapToGrid="0">
      <p:cViewPr varScale="1">
        <p:scale>
          <a:sx n="118" d="100"/>
          <a:sy n="118" d="100"/>
        </p:scale>
        <p:origin x="8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FF40F-A819-2444-8DDF-B436617193DB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7A04-BBEB-0745-8B68-0A7A8A2057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69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7A04-BBEB-0745-8B68-0A7A8A2057D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76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7A04-BBEB-0745-8B68-0A7A8A2057D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25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7A04-BBEB-0745-8B68-0A7A8A2057D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93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5A8E7-BBFC-A6E9-4314-5E4D8393D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023F8B-427F-CC3E-C169-754386C6A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2230B-8691-B739-8AA7-6E966FFA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87B54-0F2D-9ED7-04C8-510DBD88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118A6-D71C-3E47-E7EC-3F88C023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97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1955E-99EC-8F60-D706-EA91671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B874BE-0594-95D1-4D63-1B55A9A93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465AA1-E703-7AAB-B796-24EC5706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AB395-F160-A9CC-7E48-5286AEF4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38C576-FEBC-BD80-89C1-459B9B1E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85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CD08CA-AEB1-D02F-E421-2EFA1E93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FBBBD0-6071-86E4-B5A7-1844A46DC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126FE-95E8-C751-5351-BEEDC4CC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C1770-3AAD-9DA8-D040-77EA5857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3AFB-27F7-5D29-69AE-E3302AF2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16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2025/1/22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45" y="6057567"/>
            <a:ext cx="11740211" cy="65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3787561"/>
            <a:ext cx="10508721" cy="52153"/>
          </a:xfrm>
          <a:prstGeom prst="rect">
            <a:avLst/>
          </a:prstGeom>
          <a:noFill/>
        </p:spPr>
      </p:pic>
      <p:pic>
        <p:nvPicPr>
          <p:cNvPr id="12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2409" y="1950431"/>
            <a:ext cx="2594263" cy="825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990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1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5464" y="6505799"/>
            <a:ext cx="9655019" cy="339397"/>
          </a:xfrm>
          <a:prstGeom prst="rect">
            <a:avLst/>
          </a:prstGeom>
        </p:spPr>
        <p:txBody>
          <a:bodyPr lIns="76115" tIns="38056" rIns="76115" bIns="38056" anchor="ctr"/>
          <a:lstStyle>
            <a:lvl1pPr marL="0" indent="0"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>
              <a:def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15" name="矩形 14"/>
          <p:cNvSpPr/>
          <p:nvPr userDrawn="1"/>
        </p:nvSpPr>
        <p:spPr bwMode="gray">
          <a:xfrm flipV="1">
            <a:off x="0" y="848535"/>
            <a:ext cx="12050973" cy="1336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lIns="80975" tIns="40489" rIns="80975" bIns="4048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997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1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5464" y="6505799"/>
            <a:ext cx="9655019" cy="339397"/>
          </a:xfrm>
          <a:prstGeom prst="rect">
            <a:avLst/>
          </a:prstGeom>
        </p:spPr>
        <p:txBody>
          <a:bodyPr lIns="76115" tIns="38056" rIns="76115" bIns="38056" anchor="ctr"/>
          <a:lstStyle>
            <a:lvl1pPr marL="0" indent="0"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>
              <a:def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15" name="矩形 14"/>
          <p:cNvSpPr/>
          <p:nvPr userDrawn="1"/>
        </p:nvSpPr>
        <p:spPr bwMode="gray">
          <a:xfrm flipV="1">
            <a:off x="0" y="848535"/>
            <a:ext cx="12050973" cy="1336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lIns="80975" tIns="40489" rIns="80975" bIns="4048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184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1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5464" y="6505799"/>
            <a:ext cx="9655019" cy="339397"/>
          </a:xfrm>
          <a:prstGeom prst="rect">
            <a:avLst/>
          </a:prstGeom>
        </p:spPr>
        <p:txBody>
          <a:bodyPr lIns="76115" tIns="38056" rIns="76115" bIns="38056" anchor="ctr"/>
          <a:lstStyle>
            <a:lvl1pPr marL="0" indent="0"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>
              <a:def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15" name="矩形 14"/>
          <p:cNvSpPr/>
          <p:nvPr userDrawn="1"/>
        </p:nvSpPr>
        <p:spPr bwMode="gray">
          <a:xfrm flipV="1">
            <a:off x="0" y="848535"/>
            <a:ext cx="12050973" cy="1336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lIns="80975" tIns="40489" rIns="80975" bIns="4048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40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5349A-3051-5628-2481-CB36BF52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5F1AC-A498-7D0A-8003-7B4E707B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3F4AD-12F4-1051-D200-BBAA82F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B40072-DA6B-4C59-10A7-30850A7B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B5DFD-CA35-B916-6A19-28D1D47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00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E4F1F-E318-11C0-69B7-E18442DA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56E309-5D90-6C06-7F2D-4B9780EC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80BE1-C10F-8B07-1B8E-19BCACAA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42319-819E-64A1-950B-9DD3F6B4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FB0B04-C3CB-8C0F-B72E-FCF0D038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5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99CFE-DC26-4763-0898-3A590F38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C91F59-A4D5-F803-A4F6-C48C14B60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F2C4D7-6812-8A24-2EC8-D53ECFC56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5D3CE-F2D6-D2C5-BBA7-24BBBF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D2B773-B865-E731-2A99-3932EAC4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C34AE6-58E5-BBA2-DFB1-C4E3A388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8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DEF80-8AA9-E78A-6ED2-28134AA7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343FE-3EBA-BC05-ED50-1462320A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D5BCB4-42D9-D814-B64C-50B0D7794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9EBEED-21CA-8DC0-D272-C9590980C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0F7CE5-8399-6703-BF96-F9B411288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1A5E79-5C9A-48C2-61A6-B6B228F5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78F682-70D5-6C5F-0977-B03992CE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7908F2-929A-AA91-6BDB-F3CE57EA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B259B-5292-8BFC-C5D4-B613AFBC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5A7C7-54B1-65F6-633D-B5D9D58F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B84B7C-CD6E-61C0-4013-ED690E8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4A287-A6CA-BAA4-82CF-99E41D99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87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257FA2-0F16-74BB-F2C6-95F6BDE7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C91FA8-13DA-2241-3E09-18C438CB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0786D-478B-9305-30FC-C7E208F1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33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3DCAE-9924-8BEF-4331-CBCD3B3B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F01DF-B680-9A6E-CBF9-8D58EEF4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FEEFD-562E-6926-C908-E34696C40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6F29E3-7D78-673A-C0E6-04F53F9C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2BB34-336B-D0BC-9904-1F655E01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3B00D-4CF5-08A0-E7F9-4A9DA4F2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60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6C916-492D-0746-D98F-BFFACE72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E58F4F-462C-6097-1EC7-F1E99B40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C0D131-F93D-A6DA-8112-EA064E18D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5A3EAD-7CBE-A868-3DBD-0A0D98D8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C5E2E5-0792-E856-652B-24AF63AE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330E4-667E-BC06-D6F8-42688005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6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363D26-DC05-A254-57E3-960B2686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AE1E4-8B4E-F0AE-4240-8777B0272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A1667-0DBE-FB23-439B-F17360C37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C4388-B3AF-F240-806E-F38A3836FFEE}" type="datetimeFigureOut">
              <a:rPr kumimoji="1" lang="zh-CN" altLang="en-US" smtClean="0"/>
              <a:t>2025/1/22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82D51-844D-91B4-2FED-8D0AA4EA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4EE97D-945D-D31F-AF00-3950D884D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FE9C-38E1-8F40-9320-8B217890CF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37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37330" y="3921597"/>
            <a:ext cx="7717342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2630"/>
            <a:r>
              <a:rPr lang="zh-CN" altLang="en-US" sz="2738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道路结构 </a:t>
            </a:r>
            <a:r>
              <a:rPr lang="en-US" altLang="zh-CN" sz="2738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sz="2738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秦正伟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393" y="2880368"/>
            <a:ext cx="7809215" cy="73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2630">
              <a:spcBef>
                <a:spcPct val="20000"/>
              </a:spcBef>
              <a:buClr>
                <a:srgbClr val="2318DE"/>
              </a:buClr>
              <a:buSzPct val="150000"/>
            </a:pPr>
            <a:r>
              <a:rPr lang="en-US" altLang="zh-CN" sz="4191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2024</a:t>
            </a:r>
            <a:r>
              <a:rPr lang="zh-CN" altLang="en-US" sz="4191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年度述职报告</a:t>
            </a:r>
            <a:endParaRPr lang="en-US" altLang="zh-CN" sz="4191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05ECD4-0043-925E-8C37-8CE35523C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CFEF1F-DB12-A5B8-814D-5C6AC8C4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effectLst/>
              </a:rPr>
              <a:t>端到端防御性减速方案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FDEB05-3B15-C6D2-DE2E-27DC691A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4" y="1044845"/>
            <a:ext cx="11816207" cy="1754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2D7DD8-8AC2-2962-D3A0-98B49F87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34" y="3122412"/>
            <a:ext cx="3670300" cy="3060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A911C0-C389-42B1-EE3B-B1CE4297BF32}"/>
              </a:ext>
            </a:extLst>
          </p:cNvPr>
          <p:cNvSpPr txBox="1"/>
          <p:nvPr/>
        </p:nvSpPr>
        <p:spPr>
          <a:xfrm>
            <a:off x="4085863" y="334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A526A97-00CF-A221-BC46-6874955DC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286" y="3089602"/>
            <a:ext cx="5900713" cy="28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7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内容占位符 3">
            <a:extLst>
              <a:ext uri="{FF2B5EF4-FFF2-40B4-BE49-F238E27FC236}">
                <a16:creationId xmlns:a16="http://schemas.microsoft.com/office/drawing/2014/main" id="{69B3B002-BD1C-B9B1-9F6A-A6A4C5191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20739"/>
              </p:ext>
            </p:extLst>
          </p:nvPr>
        </p:nvGraphicFramePr>
        <p:xfrm>
          <a:off x="0" y="0"/>
          <a:ext cx="12094463" cy="668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56">
                  <a:extLst>
                    <a:ext uri="{9D8B030D-6E8A-4147-A177-3AD203B41FA5}">
                      <a16:colId xmlns:a16="http://schemas.microsoft.com/office/drawing/2014/main" val="289246319"/>
                    </a:ext>
                  </a:extLst>
                </a:gridCol>
                <a:gridCol w="4281006">
                  <a:extLst>
                    <a:ext uri="{9D8B030D-6E8A-4147-A177-3AD203B41FA5}">
                      <a16:colId xmlns:a16="http://schemas.microsoft.com/office/drawing/2014/main" val="992315630"/>
                    </a:ext>
                  </a:extLst>
                </a:gridCol>
                <a:gridCol w="6351401">
                  <a:extLst>
                    <a:ext uri="{9D8B030D-6E8A-4147-A177-3AD203B41FA5}">
                      <a16:colId xmlns:a16="http://schemas.microsoft.com/office/drawing/2014/main" val="1562442097"/>
                    </a:ext>
                  </a:extLst>
                </a:gridCol>
              </a:tblGrid>
              <a:tr h="3208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2024-OKR</a:t>
                      </a:r>
                      <a:r>
                        <a:rPr lang="zh-CN" altLang="en-US" sz="1600" b="0" dirty="0">
                          <a:latin typeface="Times" pitchFamily="2" charset="0"/>
                          <a:ea typeface="+mn-ea"/>
                        </a:rPr>
                        <a:t> 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marR="0" lvl="0" indent="0" algn="ctr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Times" pitchFamily="2" charset="0"/>
                          <a:ea typeface="+mn-ea"/>
                        </a:rPr>
                        <a:t>目标</a:t>
                      </a:r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/</a:t>
                      </a:r>
                      <a:r>
                        <a:rPr lang="zh-CN" altLang="en-US" sz="1600" b="0" dirty="0">
                          <a:latin typeface="Times" pitchFamily="2" charset="0"/>
                          <a:ea typeface="+mn-ea"/>
                        </a:rPr>
                        <a:t>完成度</a:t>
                      </a:r>
                      <a:endParaRPr lang="en-US" altLang="zh-CN" sz="1600" b="0" dirty="0"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Times" pitchFamily="2" charset="0"/>
                          <a:ea typeface="+mn-ea"/>
                        </a:rPr>
                        <a:t>关键工作</a:t>
                      </a:r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&amp;</a:t>
                      </a:r>
                      <a:r>
                        <a:rPr lang="zh-CN" altLang="en-US" sz="1600" b="0" dirty="0">
                          <a:latin typeface="Times" pitchFamily="2" charset="0"/>
                          <a:ea typeface="+mn-ea"/>
                        </a:rPr>
                        <a:t>成果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88271782"/>
                  </a:ext>
                </a:extLst>
              </a:tr>
              <a:tr h="2046513">
                <a:tc>
                  <a:txBody>
                    <a:bodyPr/>
                    <a:lstStyle/>
                    <a:p>
                      <a:pPr marL="0" marR="0" lvl="0" indent="0" algn="ctr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O1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构建道路级感知体系，实现可行驶道路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道路边界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导流区一体化感知方案，提升轻图村域、路口通行表现</a:t>
                      </a:r>
                      <a:endParaRPr lang="zh-CN" altLang="en-US" sz="1600" b="0" dirty="0">
                        <a:effectLst/>
                        <a:latin typeface="Times" pitchFamily="2" charset="0"/>
                        <a:ea typeface="+mn-ea"/>
                      </a:endParaRPr>
                    </a:p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（完成度</a:t>
                      </a:r>
                      <a:r>
                        <a:rPr lang="zh-CN" altLang="en-US" sz="1600" b="0" kern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95%,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自评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4.5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）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道路级感知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负责人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，从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到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构建可行驶道路方案，融合</a:t>
                      </a:r>
                      <a:r>
                        <a:rPr lang="en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信息，提升远视距、静动态遮挡下区域完整性，提升轻图全场景通行表现</a:t>
                      </a:r>
                      <a:endParaRPr lang="zh-CN" altLang="en-US" sz="1600" b="0" dirty="0">
                        <a:effectLst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stable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matching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方法及多层次特征增强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方法，漏检、位置不准取得下游可感知的提升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600" b="0" dirty="0"/>
                        <a:t>通过距离匹配构建</a:t>
                      </a:r>
                      <a:r>
                        <a:rPr lang="zh-CN" altLang="en-US" sz="1600" b="1" dirty="0">
                          <a:solidFill>
                            <a:srgbClr val="00B050"/>
                          </a:solidFill>
                        </a:rPr>
                        <a:t>双边界过滤策略</a:t>
                      </a:r>
                      <a:r>
                        <a:rPr lang="zh-CN" altLang="en-US" sz="1600" b="0" dirty="0"/>
                        <a:t>，解决数据版本不一致的问题，点亮后支持轻图精细策略调整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构建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可扩展的</a:t>
                      </a:r>
                      <a:r>
                        <a:rPr lang="en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评测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可视化体系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，实现道路边界细分类评测，支持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m-30m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可行驶道路横向扩展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2900006412"/>
                  </a:ext>
                </a:extLst>
              </a:tr>
              <a:tr h="1651084">
                <a:tc>
                  <a:txBody>
                    <a:bodyPr/>
                    <a:lstStyle/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O2</a:t>
                      </a:r>
                      <a:endParaRPr lang="zh-CN" altLang="en-US" sz="1600" b="0" dirty="0"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攻坚引导线专项，引导线模型效果明显提升，明显提升轻图路口通过率，提升司乘安心感</a:t>
                      </a:r>
                      <a:endParaRPr lang="zh-CN" altLang="en-US" sz="1600" b="0" dirty="0">
                        <a:effectLst/>
                        <a:latin typeface="Times" pitchFamily="2" charset="0"/>
                        <a:ea typeface="+mn-ea"/>
                      </a:endParaRPr>
                    </a:p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（完成度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95%</a:t>
                      </a: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自评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4.5</a:t>
                      </a:r>
                      <a:r>
                        <a:rPr lang="zh-CN" altLang="en-US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）</a:t>
                      </a:r>
                    </a:p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引导线碰撞专项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负责人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，基于道路级感知构建安全边界约束优化方法，联合优化可行驶道路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引导线，城区场景碰撞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明显收敛，右转专用道等场景通过率大幅提升</a:t>
                      </a:r>
                      <a:endParaRPr lang="zh-CN" altLang="en-US" sz="1600" b="0" dirty="0">
                        <a:effectLst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升级车道级引导到末端引导，引入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中心线顺逆属性交互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，进逆行车道及压导流区行为明显优化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专项版本测试接口人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，从路测结果上驱动模型研发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2364265102"/>
                  </a:ext>
                </a:extLst>
              </a:tr>
              <a:tr h="2240165">
                <a:tc>
                  <a:txBody>
                    <a:bodyPr/>
                    <a:lstStyle/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Times" pitchFamily="2" charset="0"/>
                          <a:ea typeface="+mn-ea"/>
                        </a:rPr>
                        <a:t>O3</a:t>
                      </a:r>
                      <a:endParaRPr lang="zh-CN" altLang="en-US" sz="1600" b="0" dirty="0"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夯实基础工具链建设，探索</a:t>
                      </a:r>
                      <a:r>
                        <a:rPr lang="en" altLang="zh-CN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原生新技术，实现端到端防御性减速方案，降低高速场景碰撞风险</a:t>
                      </a:r>
                      <a:endParaRPr lang="zh-CN" altLang="en-US" sz="1600" b="0" dirty="0">
                        <a:effectLst/>
                        <a:latin typeface="Times" pitchFamily="2" charset="0"/>
                        <a:ea typeface="+mn-ea"/>
                      </a:endParaRPr>
                    </a:p>
                    <a:p>
                      <a:pPr marL="0" marR="0" lvl="0" indent="0" algn="ctr" defTabSz="10947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（完成度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90%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，自评</a:t>
                      </a:r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4.0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）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600" b="0" dirty="0">
                          <a:effectLst/>
                        </a:rPr>
                        <a:t>构建</a:t>
                      </a:r>
                      <a:r>
                        <a:rPr lang="zh-CN" altLang="en-US" sz="1600" b="1" dirty="0">
                          <a:solidFill>
                            <a:srgbClr val="00B050"/>
                          </a:solidFill>
                          <a:effectLst/>
                        </a:rPr>
                        <a:t>可扩展的对比评测框架</a:t>
                      </a:r>
                      <a:r>
                        <a:rPr lang="zh-CN" altLang="en-US" sz="1600" b="0" dirty="0">
                          <a:effectLst/>
                        </a:rPr>
                        <a:t>，评测分析效率提升</a:t>
                      </a:r>
                      <a:r>
                        <a:rPr lang="en-US" altLang="zh-CN" sz="1600" b="0" dirty="0">
                          <a:effectLst/>
                        </a:rPr>
                        <a:t>90%+</a:t>
                      </a:r>
                      <a:r>
                        <a:rPr lang="zh-CN" altLang="en-US" sz="1600" b="0" dirty="0">
                          <a:effectLst/>
                        </a:rPr>
                        <a:t>，支持模型敏捷迭代</a:t>
                      </a:r>
                      <a:endParaRPr lang="en-US" altLang="zh-CN" sz="1600" b="1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端到端防御性减速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负责人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，优化时序建模方法，端时序减速度预测模型达到上车测试状态，端到端难解的问题利用新方案的解决率 ≥ 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zh-CN" altLang="en-US" sz="1600" b="0" dirty="0">
                        <a:effectLst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构建端到端减速数据闭环方案，上下坡图像变化导致的误检明显优化，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百公里误触发里程达标，施工占道、切车等召回率明显提升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总共：负责</a:t>
                      </a:r>
                      <a:r>
                        <a:rPr lang="en-US" altLang="zh-CN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6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版高质量模型上线</a:t>
                      </a:r>
                      <a:endParaRPr lang="en-US" altLang="zh-CN" sz="1600" b="1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377716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7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50F62-4D41-1D44-80E1-63D5DC96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2065000" cy="82477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1.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构建道路级感知体系</a:t>
            </a:r>
            <a:r>
              <a:rPr lang="en-US" altLang="zh-CN" sz="2200" b="1" dirty="0">
                <a:solidFill>
                  <a:srgbClr val="000000"/>
                </a:solidFill>
                <a:effectLst/>
              </a:rPr>
              <a:t>-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可行驶道路</a:t>
            </a:r>
            <a:r>
              <a:rPr lang="en-US" altLang="zh-CN" sz="2200" b="1" dirty="0">
                <a:solidFill>
                  <a:srgbClr val="00B050"/>
                </a:solidFill>
                <a:effectLst/>
              </a:rPr>
              <a:t>-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道路边界</a:t>
            </a:r>
            <a:r>
              <a:rPr lang="en-US" altLang="zh-CN" sz="2200" b="1" dirty="0">
                <a:solidFill>
                  <a:srgbClr val="00B050"/>
                </a:solidFill>
                <a:effectLst/>
              </a:rPr>
              <a:t>-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导流区一体化感知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，提升轻图村域、路口通行表现</a:t>
            </a:r>
            <a:endParaRPr lang="en-US" sz="2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A95D268-4562-BF47-9DBB-88E0BD951C43}"/>
              </a:ext>
            </a:extLst>
          </p:cNvPr>
          <p:cNvSpPr/>
          <p:nvPr/>
        </p:nvSpPr>
        <p:spPr>
          <a:xfrm>
            <a:off x="44290" y="979308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问题 </a:t>
            </a:r>
            <a:r>
              <a:rPr kumimoji="1" lang="en-US" altLang="zh-CN" sz="1143" dirty="0"/>
              <a:t>&amp;</a:t>
            </a:r>
            <a:r>
              <a:rPr kumimoji="1" lang="zh-CN" altLang="en-US" sz="1143" dirty="0"/>
              <a:t> 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59CC16-B78D-6D4A-A882-3C1B91EBDF28}"/>
              </a:ext>
            </a:extLst>
          </p:cNvPr>
          <p:cNvSpPr/>
          <p:nvPr/>
        </p:nvSpPr>
        <p:spPr>
          <a:xfrm>
            <a:off x="32581" y="1340927"/>
            <a:ext cx="5828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2148" indent="-272148">
              <a:buFont typeface="Wingdings" pitchFamily="2" charset="2"/>
              <a:buChar char="p"/>
            </a:pPr>
            <a:r>
              <a:rPr lang="zh-CN" altLang="en-US" sz="1400" dirty="0">
                <a:latin typeface="+mn-ea"/>
              </a:rPr>
              <a:t>轻图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无高精地图</a:t>
            </a:r>
            <a:r>
              <a:rPr lang="zh-CN" altLang="en-US" sz="1400" dirty="0">
                <a:latin typeface="+mn-ea"/>
              </a:rPr>
              <a:t>下亟需道路级建图能力，建对“大管子”</a:t>
            </a:r>
            <a:endParaRPr lang="en-US" altLang="zh-CN" sz="1400" dirty="0">
              <a:latin typeface="+mn-ea"/>
            </a:endParaRPr>
          </a:p>
          <a:p>
            <a:pPr marL="272148" indent="-272148">
              <a:buFont typeface="Wingdings" pitchFamily="2" charset="2"/>
              <a:buChar char="p"/>
            </a:pPr>
            <a:r>
              <a:rPr lang="zh-CN" altLang="en-US" sz="1400" dirty="0"/>
              <a:t>村域</a:t>
            </a:r>
            <a:r>
              <a:rPr lang="zh-CN" altLang="en-US" sz="1400" dirty="0">
                <a:solidFill>
                  <a:srgbClr val="FF0000"/>
                </a:solidFill>
              </a:rPr>
              <a:t>无车道线</a:t>
            </a:r>
            <a:r>
              <a:rPr lang="zh-CN" altLang="en-US" sz="1400" dirty="0"/>
              <a:t>环境下，</a:t>
            </a:r>
            <a:r>
              <a:rPr lang="zh-CN" altLang="en-US" sz="1400" dirty="0">
                <a:solidFill>
                  <a:srgbClr val="000000"/>
                </a:solidFill>
                <a:effectLst/>
              </a:rPr>
              <a:t>远视距、静动态遮挡下完整建图难</a:t>
            </a:r>
            <a:endParaRPr lang="en-US" altLang="zh-CN" sz="14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D35BB52-C77A-E844-9615-24EBA2EDCCFA}"/>
              </a:ext>
            </a:extLst>
          </p:cNvPr>
          <p:cNvSpPr/>
          <p:nvPr/>
        </p:nvSpPr>
        <p:spPr>
          <a:xfrm>
            <a:off x="44291" y="1842426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成果 </a:t>
            </a:r>
            <a:r>
              <a:rPr kumimoji="1" lang="en-US" altLang="zh-CN" sz="1143" dirty="0"/>
              <a:t>&amp;</a:t>
            </a:r>
            <a:r>
              <a:rPr kumimoji="1" lang="zh-CN" altLang="en-US" sz="1143" dirty="0"/>
              <a:t> 收益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F5320-B589-7A43-80E6-50A5F802B50F}"/>
              </a:ext>
            </a:extLst>
          </p:cNvPr>
          <p:cNvSpPr txBox="1"/>
          <p:nvPr/>
        </p:nvSpPr>
        <p:spPr>
          <a:xfrm>
            <a:off x="0" y="2143939"/>
            <a:ext cx="59549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148" indent="-272148" algn="just">
              <a:buFont typeface="Wingdings" pitchFamily="2" charset="2"/>
              <a:buChar char="ü"/>
            </a:pPr>
            <a:r>
              <a:rPr kumimoji="1" lang="zh-CN" altLang="en-US" sz="1400" b="1" dirty="0">
                <a:latin typeface="Times" pitchFamily="2" charset="0"/>
              </a:rPr>
              <a:t>技术方案：</a:t>
            </a:r>
            <a:endParaRPr kumimoji="1" lang="en-US" altLang="zh-CN" sz="1400" b="1" dirty="0">
              <a:latin typeface="Times" pitchFamily="2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en-US" altLang="zh-CN" sz="1400" b="1" dirty="0">
                <a:solidFill>
                  <a:srgbClr val="000000"/>
                </a:solidFill>
                <a:effectLst/>
              </a:rPr>
              <a:t>【</a:t>
            </a:r>
            <a:r>
              <a:rPr lang="zh-CN" altLang="en-US" sz="1400" b="1" dirty="0">
                <a:solidFill>
                  <a:srgbClr val="000000"/>
                </a:solidFill>
                <a:effectLst/>
              </a:rPr>
              <a:t>道路级</a:t>
            </a:r>
            <a:r>
              <a:rPr lang="en-US" altLang="zh-CN" sz="1400" b="1" dirty="0">
                <a:solidFill>
                  <a:srgbClr val="000000"/>
                </a:solidFill>
                <a:effectLst/>
              </a:rPr>
              <a:t>query】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从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0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到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构建可行驶道路方案</a:t>
            </a:r>
            <a:r>
              <a:rPr lang="zh-CN" altLang="en-US" sz="1400" b="1" dirty="0">
                <a:solidFill>
                  <a:srgbClr val="000000"/>
                </a:solidFill>
                <a:effectLst/>
              </a:rPr>
              <a:t>，构建</a:t>
            </a:r>
            <a:r>
              <a:rPr lang="en-US" altLang="zh-CN" sz="1400" b="1" dirty="0">
                <a:solidFill>
                  <a:srgbClr val="000000"/>
                </a:solidFill>
                <a:effectLst/>
              </a:rPr>
              <a:t>SD</a:t>
            </a:r>
            <a:r>
              <a:rPr lang="zh-CN" altLang="en-US" sz="1400" b="1" dirty="0">
                <a:solidFill>
                  <a:srgbClr val="000000"/>
                </a:solidFill>
                <a:effectLst/>
              </a:rPr>
              <a:t>粗特征匹配车道边界精细特征方法，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融合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smerf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生成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的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sd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 query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、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车道线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query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、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边界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que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ry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构成道路级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query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设计轻量化上采样模块</a:t>
            </a:r>
            <a:r>
              <a:rPr lang="zh-CN" altLang="en-US" sz="1400" dirty="0">
                <a:solidFill>
                  <a:srgbClr val="000000"/>
                </a:solidFill>
                <a:effectLst/>
              </a:rPr>
              <a:t>，提升区域完整性</a:t>
            </a:r>
            <a:endParaRPr lang="en-US" altLang="zh-CN" sz="140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en-US" altLang="zh-CN" sz="1400" b="1" dirty="0">
                <a:solidFill>
                  <a:srgbClr val="282C33"/>
                </a:solidFill>
              </a:rPr>
              <a:t>[</a:t>
            </a:r>
            <a:r>
              <a:rPr lang="zh-CN" altLang="en-US" sz="1400" b="1" dirty="0">
                <a:solidFill>
                  <a:srgbClr val="282C33"/>
                </a:solidFill>
                <a:effectLst/>
              </a:rPr>
              <a:t>融合一致性表达</a:t>
            </a:r>
            <a:r>
              <a:rPr lang="en-US" altLang="zh-CN" sz="1400" b="1" dirty="0">
                <a:solidFill>
                  <a:srgbClr val="282C33"/>
                </a:solidFill>
                <a:effectLst/>
              </a:rPr>
              <a:t>]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升级分割损失到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focal loss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使用低权重对非置信区域进行抑制</a:t>
            </a:r>
            <a:r>
              <a:rPr lang="zh-CN" altLang="en-US" sz="1400" dirty="0"/>
              <a:t>，协同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开发融合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head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增加导流区，结合道路级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query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获得一致性表达，解决边界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-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区域一致性问题</a:t>
            </a:r>
            <a:r>
              <a:rPr lang="zh-CN" altLang="en-US" sz="1400" dirty="0">
                <a:solidFill>
                  <a:srgbClr val="282C33"/>
                </a:solidFill>
              </a:rPr>
              <a:t>，应用于</a:t>
            </a:r>
            <a:r>
              <a:rPr lang="en-US" altLang="zh-CN" sz="1400" dirty="0">
                <a:solidFill>
                  <a:srgbClr val="282C33"/>
                </a:solidFill>
              </a:rPr>
              <a:t>JIDU-CDC</a:t>
            </a:r>
            <a:endParaRPr lang="en-US" altLang="zh-CN" sz="1400" b="1" dirty="0">
              <a:solidFill>
                <a:srgbClr val="000000"/>
              </a:solidFill>
            </a:endParaRPr>
          </a:p>
          <a:p>
            <a:pPr algn="just"/>
            <a:endParaRPr kumimoji="1" lang="en-US" altLang="zh-CN" sz="1400" b="1" dirty="0">
              <a:latin typeface="Times" pitchFamily="2" charset="0"/>
            </a:endParaRPr>
          </a:p>
          <a:p>
            <a:pPr marL="272148" indent="-272148" algn="just">
              <a:buFont typeface="Wingdings" pitchFamily="2" charset="2"/>
              <a:buChar char="ü"/>
            </a:pPr>
            <a:r>
              <a:rPr kumimoji="1" lang="zh-CN" altLang="en-US" sz="1400" b="1" dirty="0">
                <a:latin typeface="Times" pitchFamily="2" charset="0"/>
              </a:rPr>
              <a:t>业务收益：</a:t>
            </a:r>
            <a:endParaRPr kumimoji="1" lang="en-US" altLang="zh-CN" sz="1400" b="1" dirty="0">
              <a:latin typeface="Times" pitchFamily="2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sz="1400" dirty="0"/>
              <a:t>上线可行驶道路专版，</a:t>
            </a:r>
            <a:r>
              <a:rPr lang="zh-CN" altLang="en-US" sz="1400" dirty="0">
                <a:effectLst/>
              </a:rPr>
              <a:t>村域通行</a:t>
            </a:r>
            <a:r>
              <a:rPr lang="en" altLang="zh-CN" sz="1400" dirty="0">
                <a:effectLst/>
              </a:rPr>
              <a:t>MPI</a:t>
            </a:r>
            <a:r>
              <a:rPr lang="zh-CN" altLang="en-US" sz="1400" dirty="0">
                <a:effectLst/>
              </a:rPr>
              <a:t>提升</a:t>
            </a:r>
            <a:r>
              <a:rPr lang="en-US" altLang="zh-CN" sz="1400" b="1" dirty="0">
                <a:solidFill>
                  <a:srgbClr val="2EA121"/>
                </a:solidFill>
                <a:effectLst/>
              </a:rPr>
              <a:t>44.35%</a:t>
            </a:r>
            <a:r>
              <a:rPr lang="en-US" altLang="zh-CN" sz="1400" dirty="0">
                <a:solidFill>
                  <a:srgbClr val="2EA121"/>
                </a:solidFill>
                <a:effectLst/>
              </a:rPr>
              <a:t> </a:t>
            </a:r>
            <a:r>
              <a:rPr lang="en-US" altLang="zh-CN" sz="1400" dirty="0">
                <a:effectLst/>
              </a:rPr>
              <a:t>(1.15</a:t>
            </a:r>
            <a:r>
              <a:rPr lang="en" altLang="zh-CN" sz="1400" dirty="0">
                <a:effectLst/>
              </a:rPr>
              <a:t>km-&gt;1.66km)</a:t>
            </a:r>
            <a:r>
              <a:rPr lang="zh-CN" altLang="en" sz="1400" dirty="0">
                <a:effectLst/>
              </a:rPr>
              <a:t>，</a:t>
            </a:r>
            <a:r>
              <a:rPr lang="zh-CN" altLang="en-US" sz="1400" dirty="0">
                <a:effectLst/>
              </a:rPr>
              <a:t>村域闭环可用率达到</a:t>
            </a:r>
            <a:r>
              <a:rPr lang="en-US" altLang="zh-CN" sz="1400" dirty="0">
                <a:effectLst/>
              </a:rPr>
              <a:t>93.4%【</a:t>
            </a:r>
            <a:r>
              <a:rPr lang="zh-CN" altLang="en-US" sz="1400" dirty="0">
                <a:effectLst/>
              </a:rPr>
              <a:t>截止</a:t>
            </a:r>
            <a:r>
              <a:rPr lang="en-US" altLang="zh-CN" sz="1400" dirty="0">
                <a:effectLst/>
              </a:rPr>
              <a:t>Q3】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sz="1400" dirty="0"/>
              <a:t>车端</a:t>
            </a:r>
            <a:r>
              <a:rPr lang="en-US" altLang="zh-CN" sz="1400" dirty="0"/>
              <a:t>CDC</a:t>
            </a:r>
            <a:r>
              <a:rPr lang="zh-CN" altLang="en-US" sz="1400" dirty="0"/>
              <a:t>支持可行驶道路面</a:t>
            </a:r>
            <a:r>
              <a:rPr lang="zh-CN" altLang="en-US" sz="1400" b="1" dirty="0">
                <a:solidFill>
                  <a:srgbClr val="00B050"/>
                </a:solidFill>
              </a:rPr>
              <a:t>全场景显示</a:t>
            </a:r>
            <a:r>
              <a:rPr lang="en-US" altLang="zh-CN" sz="1400" b="1" dirty="0"/>
              <a:t>, </a:t>
            </a:r>
            <a:r>
              <a:rPr lang="zh-CN" altLang="en-US" sz="1400" dirty="0"/>
              <a:t>横向距离</a:t>
            </a:r>
            <a:r>
              <a:rPr lang="en-US" altLang="zh-CN" sz="1400" dirty="0"/>
              <a:t>20</a:t>
            </a:r>
            <a:r>
              <a:rPr lang="en" altLang="zh-CN" sz="1400" dirty="0"/>
              <a:t>m</a:t>
            </a:r>
            <a:r>
              <a:rPr lang="zh-CN" altLang="en-US" sz="1400" dirty="0"/>
              <a:t>提升至</a:t>
            </a:r>
            <a:r>
              <a:rPr lang="en-US" altLang="zh-CN" sz="1400" dirty="0"/>
              <a:t>30</a:t>
            </a:r>
            <a:r>
              <a:rPr lang="en" altLang="zh-CN" sz="1400" dirty="0"/>
              <a:t>m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sz="1400" dirty="0"/>
              <a:t>村域场景可行驶道路</a:t>
            </a:r>
            <a:r>
              <a:rPr lang="zh-CN" altLang="en-US" sz="1400" b="1" dirty="0"/>
              <a:t>非预期封口及边界精度不准</a:t>
            </a:r>
            <a:r>
              <a:rPr lang="zh-CN" altLang="en-US" sz="1400" dirty="0"/>
              <a:t>问题回归优化比例 </a:t>
            </a:r>
            <a:r>
              <a:rPr lang="en-US" altLang="zh-CN" sz="1400" b="1" dirty="0">
                <a:solidFill>
                  <a:srgbClr val="00B050"/>
                </a:solidFill>
              </a:rPr>
              <a:t>81.8%</a:t>
            </a:r>
            <a:r>
              <a:rPr lang="en-US" altLang="zh-CN" sz="1400" dirty="0"/>
              <a:t> (27/33)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B050"/>
                </a:solidFill>
              </a:rPr>
              <a:t>纵向稳定感知距离</a:t>
            </a:r>
            <a:r>
              <a:rPr lang="zh-CN" altLang="en-US" sz="1400" dirty="0"/>
              <a:t>从</a:t>
            </a:r>
            <a:r>
              <a:rPr lang="en-US" altLang="zh-CN" sz="1400" dirty="0"/>
              <a:t>60</a:t>
            </a:r>
            <a:r>
              <a:rPr lang="en" altLang="zh-CN" sz="1400" dirty="0"/>
              <a:t>m</a:t>
            </a:r>
            <a:r>
              <a:rPr lang="zh-CN" altLang="en-US" sz="1400" dirty="0"/>
              <a:t>提升至</a:t>
            </a:r>
            <a:r>
              <a:rPr lang="en-US" altLang="zh-CN" sz="1400" b="1" dirty="0">
                <a:solidFill>
                  <a:srgbClr val="00B050"/>
                </a:solidFill>
              </a:rPr>
              <a:t>90</a:t>
            </a:r>
            <a:r>
              <a:rPr lang="en" altLang="zh-CN" sz="1400" b="1" dirty="0">
                <a:solidFill>
                  <a:srgbClr val="00B050"/>
                </a:solidFill>
              </a:rPr>
              <a:t>m</a:t>
            </a:r>
            <a:r>
              <a:rPr lang="zh-CN" altLang="en" sz="1400" dirty="0"/>
              <a:t>；</a:t>
            </a:r>
            <a:r>
              <a:rPr lang="zh-CN" altLang="en-US" sz="1400" dirty="0"/>
              <a:t>横向从</a:t>
            </a:r>
            <a:r>
              <a:rPr lang="en-US" altLang="zh-CN" sz="1400" dirty="0"/>
              <a:t>15</a:t>
            </a:r>
            <a:r>
              <a:rPr lang="en" altLang="zh-CN" sz="1400" dirty="0"/>
              <a:t>m</a:t>
            </a:r>
            <a:r>
              <a:rPr lang="zh-CN" altLang="en-US" sz="1400" dirty="0"/>
              <a:t>提升至</a:t>
            </a:r>
            <a:r>
              <a:rPr lang="en-US" altLang="zh-CN" sz="1400" b="1" dirty="0">
                <a:solidFill>
                  <a:srgbClr val="00B050"/>
                </a:solidFill>
              </a:rPr>
              <a:t>25</a:t>
            </a:r>
            <a:r>
              <a:rPr lang="en" altLang="zh-CN" sz="1400" b="1" dirty="0">
                <a:solidFill>
                  <a:srgbClr val="00B050"/>
                </a:solidFill>
              </a:rPr>
              <a:t>m</a:t>
            </a:r>
            <a:endParaRPr lang="en-US" altLang="zh-CN" sz="1400" b="1" dirty="0">
              <a:solidFill>
                <a:srgbClr val="00B05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1C1D1F"/>
                </a:solidFill>
                <a:effectLst/>
              </a:rPr>
              <a:t>可行驶区域关键评测指标</a:t>
            </a:r>
            <a:r>
              <a:rPr lang="en-US" altLang="zh-CN" sz="1400" dirty="0">
                <a:solidFill>
                  <a:srgbClr val="1C1D1F"/>
                </a:solidFill>
                <a:effectLst/>
              </a:rPr>
              <a:t>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1400" dirty="0"/>
              <a:t>0-30</a:t>
            </a:r>
            <a:r>
              <a:rPr lang="en" altLang="zh-CN" sz="1400" dirty="0"/>
              <a:t>m 86.1% (</a:t>
            </a:r>
            <a:r>
              <a:rPr lang="en" altLang="zh-CN" sz="1400" b="1" dirty="0">
                <a:solidFill>
                  <a:srgbClr val="0DAE2F"/>
                </a:solidFill>
                <a:effectLst/>
              </a:rPr>
              <a:t>+9.4%</a:t>
            </a:r>
            <a:r>
              <a:rPr lang="en" altLang="zh-CN" sz="1400" dirty="0">
                <a:solidFill>
                  <a:srgbClr val="1C1D1F"/>
                </a:solidFill>
                <a:effectLst/>
              </a:rPr>
              <a:t>)</a:t>
            </a:r>
            <a:r>
              <a:rPr lang="zh-CN" altLang="en" sz="1400" dirty="0">
                <a:solidFill>
                  <a:srgbClr val="1C1D1F"/>
                </a:solidFill>
                <a:effectLst/>
              </a:rPr>
              <a:t>，</a:t>
            </a:r>
            <a:r>
              <a:rPr lang="zh-CN" altLang="en-US" sz="1400" dirty="0"/>
              <a:t>边界误差减少</a:t>
            </a:r>
            <a:r>
              <a:rPr lang="en-US" altLang="zh-CN" sz="1400" dirty="0"/>
              <a:t>0.07</a:t>
            </a:r>
            <a:r>
              <a:rPr lang="en" altLang="zh-CN" sz="1400" dirty="0"/>
              <a:t>m</a:t>
            </a:r>
            <a:r>
              <a:rPr lang="zh-CN" altLang="en" sz="1400" dirty="0"/>
              <a:t>（</a:t>
            </a:r>
            <a:r>
              <a:rPr lang="en" altLang="zh-CN" sz="1400" dirty="0"/>
              <a:t>0.37Vs0.44</a:t>
            </a:r>
            <a:r>
              <a:rPr lang="zh-CN" altLang="en" sz="1400" dirty="0"/>
              <a:t>）</a:t>
            </a:r>
            <a:endParaRPr lang="en-US" altLang="zh-CN" sz="1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1400" dirty="0"/>
              <a:t>30-60m 82.60% (</a:t>
            </a:r>
            <a:r>
              <a:rPr lang="en" altLang="zh-CN" sz="1400" b="1" dirty="0">
                <a:solidFill>
                  <a:srgbClr val="0DAE2F"/>
                </a:solidFill>
                <a:effectLst/>
              </a:rPr>
              <a:t>+8.0%</a:t>
            </a:r>
            <a:r>
              <a:rPr lang="en" altLang="zh-CN" sz="1400" dirty="0">
                <a:solidFill>
                  <a:srgbClr val="1C1D1F"/>
                </a:solidFill>
                <a:effectLst/>
              </a:rPr>
              <a:t>)</a:t>
            </a:r>
            <a:r>
              <a:rPr lang="zh-CN" altLang="en" sz="1400" dirty="0">
                <a:solidFill>
                  <a:srgbClr val="1C1D1F"/>
                </a:solidFill>
                <a:effectLst/>
              </a:rPr>
              <a:t>，</a:t>
            </a:r>
            <a:r>
              <a:rPr lang="zh-CN" altLang="en-US" sz="1400" dirty="0"/>
              <a:t>边界误差减少</a:t>
            </a:r>
            <a:r>
              <a:rPr lang="en-US" altLang="zh-CN" sz="1400" dirty="0"/>
              <a:t>0.07</a:t>
            </a:r>
            <a:r>
              <a:rPr lang="en" altLang="zh-CN" sz="1400" dirty="0"/>
              <a:t>m(0.48 Vs 0.55)</a:t>
            </a:r>
            <a:endParaRPr lang="en-US" altLang="zh-CN" sz="1400" dirty="0">
              <a:solidFill>
                <a:srgbClr val="1C1D1F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1400" dirty="0"/>
              <a:t>60-90m 77.1% (</a:t>
            </a:r>
            <a:r>
              <a:rPr lang="en" altLang="zh-CN" sz="1400" b="1" dirty="0">
                <a:solidFill>
                  <a:srgbClr val="0DAE2F"/>
                </a:solidFill>
                <a:effectLst/>
              </a:rPr>
              <a:t>+8.8%</a:t>
            </a:r>
            <a:r>
              <a:rPr lang="en" altLang="zh-CN" sz="1400" dirty="0">
                <a:solidFill>
                  <a:srgbClr val="1C1D1F"/>
                </a:solidFill>
                <a:effectLst/>
              </a:rPr>
              <a:t>)</a:t>
            </a:r>
            <a:r>
              <a:rPr lang="zh-CN" altLang="en" sz="1400" dirty="0">
                <a:solidFill>
                  <a:srgbClr val="1C1D1F"/>
                </a:solidFill>
                <a:effectLst/>
              </a:rPr>
              <a:t>，</a:t>
            </a:r>
            <a:r>
              <a:rPr lang="zh-CN" altLang="en-US" sz="1400" dirty="0"/>
              <a:t>边界误差减少</a:t>
            </a:r>
            <a:r>
              <a:rPr lang="en-US" altLang="zh-CN" sz="1400" dirty="0"/>
              <a:t>0.10</a:t>
            </a:r>
            <a:r>
              <a:rPr lang="en" altLang="zh-CN" sz="1400" dirty="0"/>
              <a:t>m(0.51 Vs 0.61</a:t>
            </a:r>
            <a:r>
              <a:rPr lang="zh-CN" altLang="en-US" sz="1400" dirty="0"/>
              <a:t>）</a:t>
            </a:r>
            <a:endParaRPr lang="en" altLang="zh-CN" sz="1400" dirty="0"/>
          </a:p>
          <a:p>
            <a:pPr marL="285750" indent="-285750">
              <a:buFont typeface="+mj-lt"/>
              <a:buAutoNum type="circleNumDbPlain"/>
            </a:pPr>
            <a:endParaRPr lang="en-US" altLang="zh-CN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265AE6-A567-D53F-C498-CA4823FC0D9D}"/>
              </a:ext>
            </a:extLst>
          </p:cNvPr>
          <p:cNvSpPr/>
          <p:nvPr/>
        </p:nvSpPr>
        <p:spPr>
          <a:xfrm>
            <a:off x="6085048" y="1011218"/>
            <a:ext cx="6106951" cy="58230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52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14C8F49-1639-9CE5-937C-A30F14FA1FF0}"/>
              </a:ext>
            </a:extLst>
          </p:cNvPr>
          <p:cNvSpPr/>
          <p:nvPr/>
        </p:nvSpPr>
        <p:spPr>
          <a:xfrm>
            <a:off x="14677" y="6362016"/>
            <a:ext cx="1165809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下游反馈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9C0B23-8844-E3F7-5B53-C0AC46913B57}"/>
              </a:ext>
            </a:extLst>
          </p:cNvPr>
          <p:cNvSpPr txBox="1"/>
          <p:nvPr/>
        </p:nvSpPr>
        <p:spPr>
          <a:xfrm>
            <a:off x="6159500" y="1195355"/>
            <a:ext cx="5988209" cy="763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148" indent="-272148" algn="just">
              <a:buFont typeface="Wingdings" pitchFamily="2" charset="2"/>
              <a:buChar char="ü"/>
            </a:pPr>
            <a:endParaRPr lang="en-US" altLang="zh-CN" sz="1333" b="1" dirty="0"/>
          </a:p>
          <a:p>
            <a:endParaRPr lang="en-US" altLang="zh-CN" sz="1200" dirty="0"/>
          </a:p>
          <a:p>
            <a:endParaRPr lang="en-US" altLang="zh-CN" sz="1200" dirty="0">
              <a:effectLst/>
            </a:endParaRPr>
          </a:p>
          <a:p>
            <a:endParaRPr lang="en-US" altLang="zh-CN" sz="1200" dirty="0"/>
          </a:p>
          <a:p>
            <a:endParaRPr lang="en-US" altLang="zh-CN" sz="1200" dirty="0">
              <a:effectLst/>
            </a:endParaRPr>
          </a:p>
          <a:p>
            <a:endParaRPr lang="en-US" altLang="zh-CN" sz="1200" dirty="0"/>
          </a:p>
          <a:p>
            <a:endParaRPr lang="en-US" altLang="zh-CN" sz="1200" dirty="0">
              <a:effectLst/>
            </a:endParaRPr>
          </a:p>
          <a:p>
            <a:endParaRPr lang="en-US" altLang="zh-CN" sz="1200" dirty="0"/>
          </a:p>
          <a:p>
            <a:endParaRPr lang="en-US" altLang="zh-CN" sz="1200" dirty="0">
              <a:effectLst/>
            </a:endParaRPr>
          </a:p>
          <a:p>
            <a:endParaRPr lang="en-US" altLang="zh-CN" sz="1200" dirty="0"/>
          </a:p>
          <a:p>
            <a:endParaRPr lang="en-US" altLang="zh-CN" sz="1200" dirty="0">
              <a:effectLst/>
            </a:endParaRPr>
          </a:p>
          <a:p>
            <a:r>
              <a:rPr lang="zh-CN" altLang="en-US" sz="1400" dirty="0"/>
              <a:t>评测指标</a:t>
            </a:r>
            <a:r>
              <a:rPr lang="zh-CN" altLang="en-US" sz="1400" dirty="0">
                <a:effectLst/>
              </a:rPr>
              <a:t>：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latin typeface="Times" pitchFamily="2" charset="0"/>
              </a:rPr>
              <a:t>道路边界：</a:t>
            </a:r>
            <a:r>
              <a:rPr lang="en" altLang="zh-CN" sz="1400" dirty="0">
                <a:latin typeface="Times" pitchFamily="2" charset="0"/>
              </a:rPr>
              <a:t>AP@0-30m</a:t>
            </a:r>
            <a:r>
              <a:rPr lang="zh-CN" altLang="en" sz="1400" dirty="0">
                <a:latin typeface="Times" pitchFamily="2" charset="0"/>
              </a:rPr>
              <a:t>：</a:t>
            </a:r>
            <a:r>
              <a:rPr lang="en" altLang="zh-CN" sz="1400" dirty="0">
                <a:latin typeface="Times" pitchFamily="2" charset="0"/>
              </a:rPr>
              <a:t>70.17% </a:t>
            </a:r>
            <a:r>
              <a:rPr lang="en" altLang="zh-CN" sz="1400" b="1" dirty="0">
                <a:solidFill>
                  <a:srgbClr val="00B050"/>
                </a:solidFill>
                <a:latin typeface="Times" pitchFamily="2" charset="0"/>
              </a:rPr>
              <a:t>(+8.32%)</a:t>
            </a:r>
            <a:r>
              <a:rPr lang="zh-CN" altLang="en-US" sz="1400" dirty="0">
                <a:latin typeface="Times" pitchFamily="2" charset="0"/>
              </a:rPr>
              <a:t>，</a:t>
            </a:r>
            <a:r>
              <a:rPr lang="en" altLang="zh-CN" sz="1400" dirty="0">
                <a:latin typeface="Times" pitchFamily="2" charset="0"/>
              </a:rPr>
              <a:t> AP@</a:t>
            </a:r>
            <a:r>
              <a:rPr lang="en-US" altLang="zh-CN" sz="1400" dirty="0">
                <a:latin typeface="Times" pitchFamily="2" charset="0"/>
              </a:rPr>
              <a:t>30</a:t>
            </a:r>
            <a:r>
              <a:rPr lang="en" altLang="zh-CN" sz="1400" dirty="0">
                <a:latin typeface="Times" pitchFamily="2" charset="0"/>
              </a:rPr>
              <a:t>-</a:t>
            </a:r>
            <a:r>
              <a:rPr lang="en-US" altLang="zh-CN" sz="1400" dirty="0">
                <a:latin typeface="Times" pitchFamily="2" charset="0"/>
              </a:rPr>
              <a:t>6</a:t>
            </a:r>
            <a:r>
              <a:rPr lang="en" altLang="zh-CN" sz="1400" dirty="0">
                <a:latin typeface="Times" pitchFamily="2" charset="0"/>
              </a:rPr>
              <a:t>0m</a:t>
            </a:r>
            <a:r>
              <a:rPr lang="zh-CN" altLang="en" sz="1400" dirty="0">
                <a:latin typeface="Times" pitchFamily="2" charset="0"/>
              </a:rPr>
              <a:t>：</a:t>
            </a:r>
            <a:r>
              <a:rPr lang="en" altLang="zh-CN" sz="1400" dirty="0">
                <a:latin typeface="Times" pitchFamily="2" charset="0"/>
              </a:rPr>
              <a:t>70.</a:t>
            </a:r>
            <a:r>
              <a:rPr lang="en-US" altLang="zh-CN" sz="1400" dirty="0">
                <a:latin typeface="Times" pitchFamily="2" charset="0"/>
              </a:rPr>
              <a:t>34</a:t>
            </a:r>
            <a:r>
              <a:rPr lang="en" altLang="zh-CN" sz="1400" dirty="0">
                <a:latin typeface="Times" pitchFamily="2" charset="0"/>
              </a:rPr>
              <a:t>% </a:t>
            </a:r>
            <a:r>
              <a:rPr lang="en" altLang="zh-CN" sz="1400" b="1" dirty="0">
                <a:solidFill>
                  <a:srgbClr val="00B050"/>
                </a:solidFill>
                <a:latin typeface="Times" pitchFamily="2" charset="0"/>
              </a:rPr>
              <a:t>(+</a:t>
            </a:r>
            <a:r>
              <a:rPr lang="en-US" altLang="zh-CN" sz="1400" b="1" dirty="0">
                <a:solidFill>
                  <a:srgbClr val="00B050"/>
                </a:solidFill>
                <a:latin typeface="Times" pitchFamily="2" charset="0"/>
              </a:rPr>
              <a:t>7.59</a:t>
            </a:r>
            <a:r>
              <a:rPr lang="en" altLang="zh-CN" sz="1400" b="1" dirty="0">
                <a:solidFill>
                  <a:srgbClr val="00B050"/>
                </a:solidFill>
                <a:latin typeface="Times" pitchFamily="2" charset="0"/>
              </a:rPr>
              <a:t>%) </a:t>
            </a:r>
            <a:r>
              <a:rPr lang="zh-CN" altLang="en-US" sz="1400" dirty="0">
                <a:latin typeface="Times" pitchFamily="2" charset="0"/>
              </a:rPr>
              <a:t>，</a:t>
            </a:r>
            <a:r>
              <a:rPr lang="en" altLang="zh-CN" sz="1400" dirty="0">
                <a:latin typeface="Times" pitchFamily="2" charset="0"/>
              </a:rPr>
              <a:t>AP@60-90m</a:t>
            </a:r>
            <a:r>
              <a:rPr lang="zh-CN" altLang="en" sz="1400" dirty="0">
                <a:latin typeface="Times" pitchFamily="2" charset="0"/>
              </a:rPr>
              <a:t>：</a:t>
            </a:r>
            <a:r>
              <a:rPr lang="en" altLang="zh-CN" sz="1400" dirty="0">
                <a:latin typeface="Times" pitchFamily="2" charset="0"/>
              </a:rPr>
              <a:t>65.81% </a:t>
            </a:r>
            <a:r>
              <a:rPr lang="en" altLang="zh-CN" sz="1400" b="1" dirty="0">
                <a:solidFill>
                  <a:srgbClr val="00B050"/>
                </a:solidFill>
                <a:latin typeface="Times" pitchFamily="2" charset="0"/>
              </a:rPr>
              <a:t>(+5.86%)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latin typeface="Times" pitchFamily="2" charset="0"/>
              </a:rPr>
              <a:t>边界漏检问题解决</a:t>
            </a:r>
            <a:r>
              <a:rPr lang="en-US" altLang="zh-CN" sz="1400" dirty="0">
                <a:latin typeface="Times" pitchFamily="2" charset="0"/>
              </a:rPr>
              <a:t>14/15</a:t>
            </a:r>
            <a:r>
              <a:rPr lang="zh-CN" altLang="en-US" sz="1400" dirty="0">
                <a:latin typeface="Times" pitchFamily="2" charset="0"/>
              </a:rPr>
              <a:t>，明显边界漏检、位置不准问题解决</a:t>
            </a:r>
            <a:endParaRPr lang="en-US" altLang="zh-CN" sz="1400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主边界分类</a:t>
            </a:r>
            <a:r>
              <a:rPr lang="en" altLang="zh-CN" sz="1400" dirty="0"/>
              <a:t>F1:</a:t>
            </a:r>
            <a:r>
              <a:rPr lang="zh-CN" altLang="en-US" sz="1400" dirty="0"/>
              <a:t>细分类路沿提升</a:t>
            </a:r>
            <a:r>
              <a:rPr lang="en-US" altLang="zh-CN" sz="1400" dirty="0"/>
              <a:t>1.2%</a:t>
            </a:r>
            <a:r>
              <a:rPr lang="zh-CN" altLang="en-US" sz="1400" dirty="0"/>
              <a:t>（</a:t>
            </a:r>
            <a:r>
              <a:rPr lang="en-US" altLang="zh-CN" sz="1400" dirty="0"/>
              <a:t>0.913 </a:t>
            </a:r>
            <a:r>
              <a:rPr lang="en" altLang="zh-CN" sz="1400" dirty="0"/>
              <a:t>Vs 0.901</a:t>
            </a:r>
            <a:r>
              <a:rPr lang="zh-CN" altLang="en" sz="1400" dirty="0"/>
              <a:t>），</a:t>
            </a:r>
            <a:r>
              <a:rPr lang="zh-CN" altLang="en-US" sz="1400" dirty="0"/>
              <a:t>栅栏</a:t>
            </a:r>
            <a:r>
              <a:rPr lang="en" altLang="zh-CN" sz="1400" dirty="0"/>
              <a:t>F1-score</a:t>
            </a:r>
            <a:r>
              <a:rPr lang="zh-CN" altLang="en-US" sz="1400" dirty="0"/>
              <a:t>提升</a:t>
            </a:r>
            <a:r>
              <a:rPr lang="en-US" altLang="zh-CN" sz="1400" dirty="0"/>
              <a:t>1.8%(0.849 </a:t>
            </a:r>
            <a:r>
              <a:rPr lang="en" altLang="zh-CN" sz="1400" dirty="0"/>
              <a:t>Vs0.831)</a:t>
            </a:r>
            <a:r>
              <a:rPr lang="zh-CN" altLang="en" sz="1400" dirty="0"/>
              <a:t>，</a:t>
            </a:r>
            <a:r>
              <a:rPr lang="zh-CN" altLang="en-US" sz="1400" dirty="0"/>
              <a:t>道路平面</a:t>
            </a:r>
            <a:r>
              <a:rPr lang="zh-CN" altLang="en-US" sz="1400" b="1" dirty="0">
                <a:solidFill>
                  <a:srgbClr val="00B050"/>
                </a:solidFill>
              </a:rPr>
              <a:t>提升</a:t>
            </a:r>
            <a:r>
              <a:rPr lang="en-US" altLang="zh-CN" sz="1400" b="1" dirty="0">
                <a:solidFill>
                  <a:srgbClr val="00B050"/>
                </a:solidFill>
              </a:rPr>
              <a:t>1.9%</a:t>
            </a:r>
            <a:r>
              <a:rPr lang="en-US" altLang="zh-CN" sz="1400" dirty="0"/>
              <a:t>(0.783 </a:t>
            </a:r>
            <a:r>
              <a:rPr lang="en" altLang="zh-CN" sz="1400" dirty="0"/>
              <a:t>Vs 0.764)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endParaRPr lang="en-US" altLang="zh-CN" sz="1400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400" b="1" dirty="0">
              <a:solidFill>
                <a:srgbClr val="000000"/>
              </a:solidFill>
            </a:endParaRPr>
          </a:p>
          <a:p>
            <a:endParaRPr lang="zh-CN" altLang="en" dirty="0">
              <a:effectLst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326578" indent="-326578" algn="just">
              <a:buFont typeface="+mj-ea"/>
              <a:buAutoNum type="circleNumDbPlain"/>
            </a:pPr>
            <a:endParaRPr lang="en-US" altLang="zh-CN" sz="952" dirty="0">
              <a:solidFill>
                <a:srgbClr val="1C1D1F"/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marL="326578" indent="-326578" algn="just">
              <a:buFont typeface="+mj-ea"/>
              <a:buAutoNum type="circleNumDbPlain"/>
            </a:pPr>
            <a:endParaRPr kumimoji="1" lang="en-US" altLang="zh-CN" sz="1333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FFB4187-9E7C-E7D1-21E6-1AC88D9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05" y="4722728"/>
            <a:ext cx="2694148" cy="205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1EF28B8-E497-3802-8165-1D161139F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6" y="5390383"/>
            <a:ext cx="39894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BF0BA9-34C2-56BC-6C25-F68A4D25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59" y="6206376"/>
            <a:ext cx="4229841" cy="651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585048-2003-88F8-2EBD-6B1DA0ED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01" y="5390383"/>
            <a:ext cx="2589816" cy="1381235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ED253A93-BCD0-A5D4-96D4-92B8EAFFD150}"/>
              </a:ext>
            </a:extLst>
          </p:cNvPr>
          <p:cNvSpPr/>
          <p:nvPr/>
        </p:nvSpPr>
        <p:spPr>
          <a:xfrm>
            <a:off x="7032182" y="4759149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道路级</a:t>
            </a:r>
            <a:r>
              <a:rPr kumimoji="1" lang="en-US" altLang="zh-CN" sz="1143" dirty="0"/>
              <a:t>Query</a:t>
            </a:r>
            <a:endParaRPr kumimoji="1" lang="zh-CN" altLang="en-US" sz="1143" dirty="0"/>
          </a:p>
        </p:txBody>
      </p:sp>
      <p:graphicFrame>
        <p:nvGraphicFramePr>
          <p:cNvPr id="6" name="表格 11">
            <a:extLst>
              <a:ext uri="{FF2B5EF4-FFF2-40B4-BE49-F238E27FC236}">
                <a16:creationId xmlns:a16="http://schemas.microsoft.com/office/drawing/2014/main" id="{AF045609-62A6-95B0-EBBE-D838316E3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369428"/>
              </p:ext>
            </p:extLst>
          </p:nvPr>
        </p:nvGraphicFramePr>
        <p:xfrm>
          <a:off x="6085048" y="735996"/>
          <a:ext cx="5923295" cy="237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988">
                  <a:extLst>
                    <a:ext uri="{9D8B030D-6E8A-4147-A177-3AD203B41FA5}">
                      <a16:colId xmlns:a16="http://schemas.microsoft.com/office/drawing/2014/main" val="3160931119"/>
                    </a:ext>
                  </a:extLst>
                </a:gridCol>
                <a:gridCol w="2988307">
                  <a:extLst>
                    <a:ext uri="{9D8B030D-6E8A-4147-A177-3AD203B41FA5}">
                      <a16:colId xmlns:a16="http://schemas.microsoft.com/office/drawing/2014/main" val="613808197"/>
                    </a:ext>
                  </a:extLst>
                </a:gridCol>
              </a:tblGrid>
              <a:tr h="257822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>
                          <a:solidFill>
                            <a:schemeClr val="bg1"/>
                          </a:solidFill>
                        </a:rPr>
                        <a:t>技术挑战</a:t>
                      </a:r>
                      <a:endParaRPr kumimoji="1" lang="en-US" altLang="zh-CN" sz="1100" dirty="0">
                        <a:solidFill>
                          <a:schemeClr val="bg1"/>
                        </a:solidFill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>
                          <a:solidFill>
                            <a:schemeClr val="bg1"/>
                          </a:solidFill>
                        </a:rPr>
                        <a:t>技术改进</a:t>
                      </a:r>
                      <a:endParaRPr kumimoji="1" lang="en-US" altLang="zh-CN" sz="1100" dirty="0">
                        <a:solidFill>
                          <a:schemeClr val="bg1"/>
                        </a:solidFill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243490864"/>
                  </a:ext>
                </a:extLst>
              </a:tr>
              <a:tr h="82855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en" altLang="zh-CN" sz="1200" dirty="0" err="1">
                          <a:effectLst/>
                        </a:rPr>
                        <a:t>MapTR</a:t>
                      </a:r>
                      <a:r>
                        <a:rPr lang="zh-CN" altLang="en-US" sz="1200" dirty="0">
                          <a:effectLst/>
                        </a:rPr>
                        <a:t>匹配不稳定，置信度输出不稳定，形成误检漏检，边界定位误差大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altLang="zh-CN" sz="1200" b="1" dirty="0">
                          <a:effectLst/>
                        </a:rPr>
                        <a:t>[Stable Matching]</a:t>
                      </a:r>
                      <a:r>
                        <a:rPr lang="zh-CN" altLang="en" sz="1200" b="1" dirty="0">
                          <a:effectLst/>
                        </a:rPr>
                        <a:t>设计</a:t>
                      </a:r>
                      <a:r>
                        <a:rPr lang="zh-CN" altLang="en-US" sz="1200" dirty="0">
                          <a:effectLst/>
                        </a:rPr>
                        <a:t>基于余弦相似度</a:t>
                      </a:r>
                      <a:r>
                        <a:rPr lang="en" altLang="zh-CN" sz="1200" dirty="0">
                          <a:effectLst/>
                        </a:rPr>
                        <a:t>polyline</a:t>
                      </a:r>
                      <a:r>
                        <a:rPr lang="zh-CN" altLang="en-US" sz="1200" dirty="0">
                          <a:effectLst/>
                        </a:rPr>
                        <a:t>定位质量评估方法，构建适用于</a:t>
                      </a:r>
                      <a:r>
                        <a:rPr lang="en" altLang="zh-CN" sz="1200" dirty="0">
                          <a:effectLst/>
                        </a:rPr>
                        <a:t>polyline</a:t>
                      </a:r>
                      <a:r>
                        <a:rPr lang="zh-CN" altLang="en-US" sz="1200" dirty="0">
                          <a:effectLst/>
                        </a:rPr>
                        <a:t>的损失及匹配方法，优化并行计算；适配非全要素标注方案；</a:t>
                      </a:r>
                      <a:endParaRPr lang="en" altLang="zh-CN" sz="1200" b="1" dirty="0">
                        <a:effectLst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387069337"/>
                  </a:ext>
                </a:extLst>
              </a:tr>
              <a:tr h="643454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p"/>
                      </a:pPr>
                      <a:r>
                        <a:rPr lang="zh-CN" altLang="en-US" sz="1200" dirty="0">
                          <a:effectLst/>
                        </a:rPr>
                        <a:t>未显式建模深度，训练过程中特征不精细、易丢失的问题</a:t>
                      </a:r>
                      <a:endParaRPr lang="en-US" altLang="zh-CN" sz="1200" dirty="0">
                        <a:effectLst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</a:rPr>
                        <a:t>【</a:t>
                      </a:r>
                      <a:r>
                        <a:rPr lang="zh-CN" altLang="en-US" sz="1200" b="1" dirty="0">
                          <a:effectLst/>
                        </a:rPr>
                        <a:t>多层次特征监督</a:t>
                      </a:r>
                      <a:r>
                        <a:rPr lang="en-US" altLang="zh-CN" sz="1200" b="1" dirty="0">
                          <a:effectLst/>
                        </a:rPr>
                        <a:t>】</a:t>
                      </a:r>
                      <a:r>
                        <a:rPr lang="zh-CN" altLang="en-US" sz="1200" dirty="0">
                          <a:effectLst/>
                        </a:rPr>
                        <a:t>图像特征监督、</a:t>
                      </a:r>
                      <a:r>
                        <a:rPr lang="en" altLang="zh-CN" sz="1200" dirty="0">
                          <a:effectLst/>
                        </a:rPr>
                        <a:t>BEV</a:t>
                      </a:r>
                      <a:r>
                        <a:rPr lang="zh-CN" altLang="en-US" sz="1200" dirty="0">
                          <a:effectLst/>
                        </a:rPr>
                        <a:t>特征监督以及</a:t>
                      </a:r>
                      <a:r>
                        <a:rPr lang="zh-CN" altLang="en-US" sz="1200" b="1" dirty="0">
                          <a:effectLst/>
                        </a:rPr>
                        <a:t>解码器实例监督</a:t>
                      </a:r>
                      <a:r>
                        <a:rPr lang="zh-CN" altLang="en-US" sz="1200" dirty="0">
                          <a:effectLst/>
                        </a:rPr>
                        <a:t>，本质上是进行了稀疏特征重建</a:t>
                      </a:r>
                      <a:endParaRPr lang="en-US" altLang="zh-CN" sz="1200" dirty="0">
                        <a:effectLst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3629105380"/>
                  </a:ext>
                </a:extLst>
              </a:tr>
              <a:tr h="64345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p"/>
                        <a:tabLst/>
                        <a:defRPr/>
                      </a:pPr>
                      <a:r>
                        <a:rPr lang="zh-CN" altLang="en-US" sz="1200" dirty="0"/>
                        <a:t>边界类别数据版本不一致，而轻图策略需要精细的边界类别；道路平面类别数量较少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285750" marR="0" lvl="0" indent="-285750" algn="l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zh-CN" sz="1200" b="1" dirty="0"/>
                        <a:t>[</a:t>
                      </a:r>
                      <a:r>
                        <a:rPr lang="zh-CN" altLang="en-US" sz="1200" b="1" dirty="0"/>
                        <a:t>双边过滤 </a:t>
                      </a:r>
                      <a:r>
                        <a:rPr lang="en-US" altLang="zh-CN" sz="1200" b="1" dirty="0"/>
                        <a:t>]</a:t>
                      </a:r>
                      <a:r>
                        <a:rPr lang="zh-CN" altLang="en-US" sz="1200" dirty="0"/>
                        <a:t>通过距离匹配构建双边界过滤策略，通过</a:t>
                      </a:r>
                      <a:r>
                        <a:rPr lang="en-US" altLang="zh-CN" sz="1200" dirty="0"/>
                        <a:t>EQLv2</a:t>
                      </a:r>
                      <a:r>
                        <a:rPr lang="zh-CN" altLang="en-US" sz="1200" dirty="0"/>
                        <a:t>长尾损失从正负梯度平衡上处理长尾问题</a:t>
                      </a:r>
                      <a:endParaRPr lang="en-US" altLang="zh-CN" sz="1200" b="0" dirty="0">
                        <a:effectLst/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2042970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24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C0EAE8-95E0-1D3D-A569-2F12F6D2D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B6EAAE-21A7-BD2A-FF65-2921FEF7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可行驶道路道路级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收益分析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96A7F7-0264-5194-F3C2-A0DC6E54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35891"/>
            <a:ext cx="7772400" cy="17668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75F1C7-BC0A-D525-2051-148FB309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761382"/>
            <a:ext cx="7772400" cy="17600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600156-F43C-778B-8500-B771C4D7F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773" y="1394774"/>
            <a:ext cx="3886200" cy="873002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4FD40144-2300-CCFB-91F3-EF3E68C8E4A5}"/>
              </a:ext>
            </a:extLst>
          </p:cNvPr>
          <p:cNvSpPr/>
          <p:nvPr/>
        </p:nvSpPr>
        <p:spPr>
          <a:xfrm>
            <a:off x="1512686" y="3113323"/>
            <a:ext cx="4430914" cy="4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43" dirty="0"/>
              <a:t>Baseline</a:t>
            </a:r>
            <a:r>
              <a:rPr kumimoji="1" lang="zh-CN" altLang="en-US" sz="1143" dirty="0"/>
              <a:t>  仅使用上采样进行分割，</a:t>
            </a:r>
            <a:r>
              <a:rPr kumimoji="1" lang="en-US" altLang="zh-CN" sz="1143" dirty="0"/>
              <a:t>SD</a:t>
            </a:r>
            <a:r>
              <a:rPr kumimoji="1" lang="zh-CN" altLang="en-US" sz="1143" dirty="0"/>
              <a:t>信息未有效利用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DE65B20-E56C-9C2E-FC7B-4D6EABCA1B0C}"/>
              </a:ext>
            </a:extLst>
          </p:cNvPr>
          <p:cNvSpPr/>
          <p:nvPr/>
        </p:nvSpPr>
        <p:spPr>
          <a:xfrm>
            <a:off x="1512686" y="5616037"/>
            <a:ext cx="4430914" cy="4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轻量化上采样结构 </a:t>
            </a:r>
            <a:r>
              <a:rPr kumimoji="1" lang="en-US" altLang="zh-CN" sz="1143" dirty="0"/>
              <a:t>+</a:t>
            </a:r>
            <a:r>
              <a:rPr kumimoji="1" lang="zh-CN" altLang="en-US" sz="1143" dirty="0"/>
              <a:t> 道路级别</a:t>
            </a:r>
            <a:r>
              <a:rPr kumimoji="1" lang="en-US" altLang="zh-CN" sz="1143" dirty="0"/>
              <a:t>query</a:t>
            </a:r>
            <a:r>
              <a:rPr kumimoji="1" lang="zh-CN" altLang="en-US" sz="1143" dirty="0"/>
              <a:t>，</a:t>
            </a:r>
            <a:r>
              <a:rPr kumimoji="1" lang="en-US" altLang="zh-CN" sz="1143" dirty="0"/>
              <a:t>SD</a:t>
            </a:r>
            <a:r>
              <a:rPr kumimoji="1" lang="zh-CN" altLang="en-US" sz="1143" dirty="0"/>
              <a:t>信息与边界一致</a:t>
            </a:r>
            <a:endParaRPr kumimoji="1" lang="en-US" altLang="zh-CN" sz="1143" dirty="0"/>
          </a:p>
          <a:p>
            <a:pPr algn="ctr"/>
            <a:r>
              <a:rPr kumimoji="1" lang="en-US" altLang="zh-CN" sz="1143" dirty="0"/>
              <a:t>FP16</a:t>
            </a:r>
            <a:r>
              <a:rPr kumimoji="1" lang="zh-CN" altLang="en-US" sz="1143" dirty="0"/>
              <a:t>优化</a:t>
            </a:r>
            <a:r>
              <a:rPr kumimoji="1" lang="en-US" altLang="zh-CN" sz="1143" dirty="0"/>
              <a:t>2ms</a:t>
            </a:r>
            <a:endParaRPr kumimoji="1" lang="zh-CN" altLang="en-US" sz="1143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27344BB-6A1D-87A3-033B-B270303D44F2}"/>
              </a:ext>
            </a:extLst>
          </p:cNvPr>
          <p:cNvSpPr/>
          <p:nvPr/>
        </p:nvSpPr>
        <p:spPr>
          <a:xfrm>
            <a:off x="9020598" y="2354148"/>
            <a:ext cx="2113797" cy="4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路边停车场景：遮挡报出稳定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99D6A9D-C657-217A-3C51-BD240D946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773" y="2864295"/>
            <a:ext cx="3825448" cy="873002"/>
          </a:xfrm>
          <a:prstGeom prst="rect">
            <a:avLst/>
          </a:prstGeom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F2C78422-6A23-F10C-C62A-5932CFE50592}"/>
              </a:ext>
            </a:extLst>
          </p:cNvPr>
          <p:cNvSpPr/>
          <p:nvPr/>
        </p:nvSpPr>
        <p:spPr>
          <a:xfrm>
            <a:off x="8762016" y="3798333"/>
            <a:ext cx="2691714" cy="4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43" dirty="0"/>
              <a:t>90m+</a:t>
            </a:r>
            <a:r>
              <a:rPr kumimoji="1" lang="zh-CN" altLang="en-US" sz="1143" dirty="0"/>
              <a:t>远视距：早于边界报出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7E2BE02-195C-CA8B-5A41-3B2FDEB5F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200" y="4485805"/>
            <a:ext cx="4173800" cy="967613"/>
          </a:xfrm>
          <a:prstGeom prst="rect">
            <a:avLst/>
          </a:prstGeom>
        </p:spPr>
      </p:pic>
      <p:sp>
        <p:nvSpPr>
          <p:cNvPr id="22" name="圆角矩形 21">
            <a:extLst>
              <a:ext uri="{FF2B5EF4-FFF2-40B4-BE49-F238E27FC236}">
                <a16:creationId xmlns:a16="http://schemas.microsoft.com/office/drawing/2014/main" id="{9A89A40E-85E5-F473-10B0-3FED3EE863E2}"/>
              </a:ext>
            </a:extLst>
          </p:cNvPr>
          <p:cNvSpPr/>
          <p:nvPr/>
        </p:nvSpPr>
        <p:spPr>
          <a:xfrm>
            <a:off x="8762016" y="5616037"/>
            <a:ext cx="2691714" cy="4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拥堵路口场景：</a:t>
            </a:r>
            <a:r>
              <a:rPr kumimoji="1" lang="en-US" altLang="zh-CN" sz="1143" dirty="0"/>
              <a:t>SD</a:t>
            </a:r>
            <a:r>
              <a:rPr kumimoji="1" lang="zh-CN" altLang="en-US" sz="1143" dirty="0"/>
              <a:t>不准确</a:t>
            </a:r>
          </a:p>
        </p:txBody>
      </p:sp>
    </p:spTree>
    <p:extLst>
      <p:ext uri="{BB962C8B-B14F-4D97-AF65-F5344CB8AC3E}">
        <p14:creationId xmlns:p14="http://schemas.microsoft.com/office/powerpoint/2010/main" val="188196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98CD05-4C47-5A22-ADF3-E035E75C4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DD686E-51AA-7E24-9C40-3EE73D57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endParaRPr kumimoji="1" lang="zh-CN" altLang="en-US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F66C0524-4366-6F49-FC1C-FF26D7C1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037449"/>
            <a:ext cx="8837118" cy="28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5E70006-8365-9D68-5B9C-F8D0F5E48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229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AEF84-878C-868A-0943-1DCCC283E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856873"/>
            <a:ext cx="7077872" cy="20686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87D25C-722D-A119-57E3-4C8576DF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94" y="4192818"/>
            <a:ext cx="4259452" cy="16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50F62-4D41-1D44-80E1-63D5DC96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2065000" cy="82477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2.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攻坚引导线专项，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碰撞</a:t>
            </a:r>
            <a:r>
              <a:rPr lang="en-US" altLang="zh-CN" sz="2200" b="1" dirty="0">
                <a:solidFill>
                  <a:srgbClr val="00B050"/>
                </a:solidFill>
                <a:effectLst/>
              </a:rPr>
              <a:t>&amp;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逆向接管</a:t>
            </a:r>
            <a:r>
              <a:rPr lang="zh-CN" altLang="en-US" sz="2200" dirty="0">
                <a:solidFill>
                  <a:srgbClr val="00B050"/>
                </a:solidFill>
              </a:rPr>
              <a:t>明显优化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，明显提升轻图路口通过率，提升司乘安心感</a:t>
            </a:r>
            <a:endParaRPr lang="en-US" sz="2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A95D268-4562-BF47-9DBB-88E0BD951C43}"/>
              </a:ext>
            </a:extLst>
          </p:cNvPr>
          <p:cNvSpPr/>
          <p:nvPr/>
        </p:nvSpPr>
        <p:spPr>
          <a:xfrm>
            <a:off x="136143" y="1127705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问题 </a:t>
            </a:r>
            <a:r>
              <a:rPr kumimoji="1" lang="en-US" altLang="zh-CN" sz="1143" dirty="0"/>
              <a:t>&amp;</a:t>
            </a:r>
            <a:r>
              <a:rPr kumimoji="1" lang="zh-CN" altLang="en-US" sz="1143" dirty="0"/>
              <a:t> 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59CC16-B78D-6D4A-A882-3C1B91EBDF28}"/>
              </a:ext>
            </a:extLst>
          </p:cNvPr>
          <p:cNvSpPr/>
          <p:nvPr/>
        </p:nvSpPr>
        <p:spPr>
          <a:xfrm>
            <a:off x="126377" y="1495533"/>
            <a:ext cx="5828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2148" indent="-272148">
              <a:buFont typeface="Wingdings" pitchFamily="2" charset="2"/>
              <a:buChar char="p"/>
            </a:pPr>
            <a:r>
              <a:rPr lang="zh-CN" altLang="en-US" sz="1400" b="1" dirty="0">
                <a:latin typeface="+mn-ea"/>
              </a:rPr>
              <a:t>引导线初版上线后，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碰撞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&amp;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逆向接管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高频</a:t>
            </a:r>
            <a:r>
              <a:rPr lang="zh-CN" altLang="en-US" sz="1400" b="1" dirty="0">
                <a:latin typeface="+mn-ea"/>
              </a:rPr>
              <a:t>，亟需解决</a:t>
            </a:r>
            <a:endParaRPr lang="en-US" altLang="zh-CN" sz="1333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D35BB52-C77A-E844-9615-24EBA2EDCCFA}"/>
              </a:ext>
            </a:extLst>
          </p:cNvPr>
          <p:cNvSpPr/>
          <p:nvPr/>
        </p:nvSpPr>
        <p:spPr>
          <a:xfrm>
            <a:off x="136143" y="1803310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技术方案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F5320-B589-7A43-80E6-50A5F802B50F}"/>
              </a:ext>
            </a:extLst>
          </p:cNvPr>
          <p:cNvSpPr txBox="1"/>
          <p:nvPr/>
        </p:nvSpPr>
        <p:spPr>
          <a:xfrm>
            <a:off x="0" y="2143939"/>
            <a:ext cx="59549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148" indent="-272148" algn="just">
              <a:buFont typeface="Wingdings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effectLst/>
              </a:rPr>
              <a:t>基于道路级感知构建</a:t>
            </a:r>
            <a:r>
              <a:rPr lang="zh-CN" altLang="en-US" sz="1400" b="1" dirty="0">
                <a:solidFill>
                  <a:srgbClr val="282C33"/>
                </a:solidFill>
                <a:effectLst/>
              </a:rPr>
              <a:t>安全边界约束优化方法，联合优化可行驶道路</a:t>
            </a:r>
            <a:r>
              <a:rPr lang="en-US" altLang="zh-CN" sz="1400" b="1" dirty="0">
                <a:solidFill>
                  <a:srgbClr val="282C33"/>
                </a:solidFill>
                <a:effectLst/>
              </a:rPr>
              <a:t>-</a:t>
            </a:r>
            <a:r>
              <a:rPr lang="zh-CN" altLang="en-US" sz="1400" b="1" dirty="0">
                <a:solidFill>
                  <a:srgbClr val="282C33"/>
                </a:solidFill>
                <a:effectLst/>
              </a:rPr>
              <a:t>引导线</a:t>
            </a:r>
            <a:endParaRPr kumimoji="1" lang="en-US" altLang="zh-CN" sz="1400" b="1" dirty="0">
              <a:latin typeface="Times" pitchFamily="2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en-US" altLang="zh-CN" sz="1400" b="1" dirty="0">
                <a:effectLst/>
              </a:rPr>
              <a:t>【</a:t>
            </a:r>
            <a:r>
              <a:rPr lang="zh-CN" altLang="en-US" sz="1400" b="1" dirty="0">
                <a:effectLst/>
              </a:rPr>
              <a:t>可行驶道路</a:t>
            </a:r>
            <a:r>
              <a:rPr lang="en-US" altLang="zh-CN" sz="1400" b="1" dirty="0">
                <a:effectLst/>
              </a:rPr>
              <a:t>+</a:t>
            </a:r>
            <a:r>
              <a:rPr lang="zh-CN" altLang="en-US" sz="1400" b="1" dirty="0">
                <a:effectLst/>
              </a:rPr>
              <a:t>引导线联合训练</a:t>
            </a:r>
            <a:r>
              <a:rPr lang="en-US" altLang="zh-CN" sz="1400" b="1" dirty="0">
                <a:effectLst/>
              </a:rPr>
              <a:t>】</a:t>
            </a:r>
            <a:r>
              <a:rPr lang="zh-CN" altLang="en-US" sz="1400" b="1" dirty="0">
                <a:effectLst/>
              </a:rPr>
              <a:t>使用道路级</a:t>
            </a:r>
            <a:r>
              <a:rPr lang="en-US" altLang="zh-CN" sz="1400" b="1" dirty="0">
                <a:effectLst/>
              </a:rPr>
              <a:t>query</a:t>
            </a:r>
            <a:r>
              <a:rPr lang="zh-CN" altLang="en-US" sz="1400" b="1" dirty="0"/>
              <a:t>代替</a:t>
            </a:r>
            <a:r>
              <a:rPr lang="en-US" altLang="zh-CN" sz="1400" b="1" dirty="0" err="1"/>
              <a:t>bev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feature</a:t>
            </a:r>
            <a:r>
              <a:rPr lang="zh-CN" altLang="en-US" sz="1400" b="1" dirty="0"/>
              <a:t>，获取道路级感知；</a:t>
            </a:r>
            <a:r>
              <a:rPr lang="zh-CN" altLang="en-US" sz="1400" dirty="0"/>
              <a:t>构建</a:t>
            </a:r>
            <a:r>
              <a:rPr lang="en" altLang="zh-CN" sz="1400" dirty="0"/>
              <a:t>mask</a:t>
            </a:r>
            <a:r>
              <a:rPr lang="zh-CN" altLang="en-US" sz="1400" dirty="0"/>
              <a:t>对齐方案，增加栅格地图</a:t>
            </a:r>
            <a:r>
              <a:rPr lang="zh-CN" altLang="en-US" sz="1400" dirty="0">
                <a:solidFill>
                  <a:srgbClr val="00B050"/>
                </a:solidFill>
              </a:rPr>
              <a:t>可行驶碰撞</a:t>
            </a:r>
            <a:r>
              <a:rPr lang="en" altLang="zh-CN" sz="1400" dirty="0">
                <a:solidFill>
                  <a:srgbClr val="00B050"/>
                </a:solidFill>
              </a:rPr>
              <a:t>cost</a:t>
            </a:r>
            <a:r>
              <a:rPr lang="zh-CN" altLang="en-US" sz="1400" dirty="0">
                <a:solidFill>
                  <a:srgbClr val="00B050"/>
                </a:solidFill>
              </a:rPr>
              <a:t>损失</a:t>
            </a:r>
            <a:r>
              <a:rPr lang="zh-CN" altLang="en-US" sz="1400" dirty="0"/>
              <a:t>；对比仅增加</a:t>
            </a:r>
            <a:r>
              <a:rPr lang="en" altLang="zh-CN" sz="1400" dirty="0"/>
              <a:t>polyline</a:t>
            </a:r>
            <a:r>
              <a:rPr lang="zh-CN" altLang="en-US" sz="1400" dirty="0"/>
              <a:t>碰撞损失的方案，碰撞优化率大幅提升。</a:t>
            </a:r>
            <a:endParaRPr lang="en-US" altLang="zh-CN" sz="1400" dirty="0"/>
          </a:p>
          <a:p>
            <a:pPr marL="342900" indent="-342900" algn="just">
              <a:buFont typeface="+mj-ea"/>
              <a:buAutoNum type="circleNumDbPlain"/>
            </a:pPr>
            <a:r>
              <a:rPr lang="en-US" altLang="zh-CN" sz="1400" b="1" dirty="0">
                <a:effectLst/>
              </a:rPr>
              <a:t>【</a:t>
            </a:r>
            <a:r>
              <a:rPr lang="zh-CN" altLang="en-US" sz="1400" b="1" dirty="0">
                <a:effectLst/>
              </a:rPr>
              <a:t>方向损失</a:t>
            </a:r>
            <a:r>
              <a:rPr lang="en-US" altLang="zh-CN" sz="1400" b="1" dirty="0">
                <a:effectLst/>
              </a:rPr>
              <a:t>】</a:t>
            </a:r>
            <a:r>
              <a:rPr lang="zh-CN" altLang="en-US" sz="1400" dirty="0"/>
              <a:t>观测到在转弯过程中，损失对位置偏移变化不敏感导致的异常左右偏碰撞问题，增加</a:t>
            </a:r>
            <a:r>
              <a:rPr lang="zh-CN" altLang="en-US" sz="1400" b="1" dirty="0">
                <a:solidFill>
                  <a:srgbClr val="00B050"/>
                </a:solidFill>
              </a:rPr>
              <a:t>数值敏感的基于余弦相似度</a:t>
            </a:r>
            <a:r>
              <a:rPr lang="zh-CN" altLang="en-US" sz="1400" dirty="0"/>
              <a:t>的方向损失，提升引导线方向准确率，右转专用道穿安全岛高频问题基本解决</a:t>
            </a:r>
            <a:endParaRPr lang="en-US" altLang="zh-CN" sz="1400" dirty="0"/>
          </a:p>
          <a:p>
            <a:pPr marL="342900" indent="-342900" algn="just">
              <a:buFont typeface="+mj-ea"/>
              <a:buAutoNum type="circleNumDbPlain"/>
            </a:pPr>
            <a:r>
              <a:rPr lang="en-US" altLang="zh-CN" sz="1400" b="1" dirty="0"/>
              <a:t>【</a:t>
            </a:r>
            <a:r>
              <a:rPr lang="zh-CN" altLang="en-US" sz="1400" b="1" dirty="0"/>
              <a:t>顺逆属性交互</a:t>
            </a:r>
            <a:r>
              <a:rPr lang="en-US" altLang="zh-CN" sz="1400" dirty="0"/>
              <a:t>】</a:t>
            </a:r>
            <a:r>
              <a:rPr lang="zh-CN" altLang="en-US" sz="1400" dirty="0"/>
              <a:t>通过顺逆属性向量叠加在中心</a:t>
            </a:r>
            <a:r>
              <a:rPr lang="en" altLang="zh-CN" sz="1400" dirty="0"/>
              <a:t>query</a:t>
            </a:r>
            <a:r>
              <a:rPr lang="zh-CN" altLang="en-US" sz="1400" dirty="0"/>
              <a:t>上更有效，协同实现</a:t>
            </a:r>
            <a:r>
              <a:rPr lang="zh-CN" altLang="en-US" sz="1400" b="1" dirty="0">
                <a:solidFill>
                  <a:srgbClr val="00B050"/>
                </a:solidFill>
              </a:rPr>
              <a:t>顺逆属性交互</a:t>
            </a:r>
            <a:r>
              <a:rPr lang="en-US" altLang="zh-CN" sz="1400" b="1" dirty="0">
                <a:solidFill>
                  <a:srgbClr val="00B050"/>
                </a:solidFill>
              </a:rPr>
              <a:t>+</a:t>
            </a:r>
            <a:r>
              <a:rPr lang="zh-CN" altLang="en-US" sz="1400" b="1" dirty="0">
                <a:solidFill>
                  <a:srgbClr val="00B050"/>
                </a:solidFill>
              </a:rPr>
              <a:t>末端中心线约束</a:t>
            </a:r>
          </a:p>
          <a:p>
            <a:pPr marL="342900" indent="-342900" algn="just">
              <a:buFont typeface="+mj-ea"/>
              <a:buAutoNum type="circleNumDbPlain"/>
            </a:pPr>
            <a:endParaRPr lang="zh-CN" altLang="en-US" sz="1400" dirty="0"/>
          </a:p>
          <a:p>
            <a:pPr lvl="1" algn="just"/>
            <a:endParaRPr kumimoji="1" lang="en-US" altLang="zh-CN" sz="1400" b="1" dirty="0">
              <a:latin typeface="Times" pitchFamily="2" charset="0"/>
            </a:endParaRPr>
          </a:p>
          <a:p>
            <a:pPr algn="just"/>
            <a:endParaRPr kumimoji="1" lang="en-US" altLang="zh-CN" sz="1400" b="1" dirty="0">
              <a:latin typeface="Times" pitchFamily="2" charset="0"/>
            </a:endParaRPr>
          </a:p>
          <a:p>
            <a:pPr marL="285750" indent="-285750">
              <a:buFont typeface="+mj-lt"/>
              <a:buAutoNum type="circleNumDbPlain"/>
            </a:pPr>
            <a:endParaRPr lang="en-US" altLang="zh-CN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265AE6-A567-D53F-C498-CA4823FC0D9D}"/>
              </a:ext>
            </a:extLst>
          </p:cNvPr>
          <p:cNvSpPr/>
          <p:nvPr/>
        </p:nvSpPr>
        <p:spPr>
          <a:xfrm>
            <a:off x="6085048" y="1011218"/>
            <a:ext cx="6106951" cy="58230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52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9C0B23-8844-E3F7-5B53-C0AC46913B57}"/>
              </a:ext>
            </a:extLst>
          </p:cNvPr>
          <p:cNvSpPr txBox="1"/>
          <p:nvPr/>
        </p:nvSpPr>
        <p:spPr>
          <a:xfrm>
            <a:off x="6085047" y="1011218"/>
            <a:ext cx="6237005" cy="94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碰撞优化</a:t>
            </a:r>
            <a:r>
              <a:rPr lang="zh-CN" altLang="en-US" sz="1400" b="1" dirty="0">
                <a:effectLst/>
              </a:rPr>
              <a:t>：</a:t>
            </a:r>
            <a:endParaRPr lang="zh-CN" altLang="en-US" sz="14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【</a:t>
            </a:r>
            <a:r>
              <a:rPr lang="zh-CN" altLang="en-US" sz="1400" b="1" dirty="0"/>
              <a:t>碰撞评测</a:t>
            </a:r>
            <a:r>
              <a:rPr lang="en-US" altLang="zh-CN" sz="1400" dirty="0"/>
              <a:t>】</a:t>
            </a:r>
            <a:r>
              <a:rPr lang="zh-CN" altLang="en-US" sz="1400" dirty="0"/>
              <a:t>在碰撞难例开环数据集上（</a:t>
            </a:r>
            <a:r>
              <a:rPr lang="en-US" altLang="zh-CN" sz="1400" dirty="0"/>
              <a:t>33942</a:t>
            </a:r>
            <a:r>
              <a:rPr lang="zh-CN" altLang="en-US" sz="1400" dirty="0"/>
              <a:t>帧），引导线碰撞率优化明显；闭环效果会更好</a:t>
            </a:r>
            <a:endParaRPr lang="en-US" altLang="zh-CN" sz="1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1400" dirty="0"/>
              <a:t>0-20m</a:t>
            </a:r>
            <a:r>
              <a:rPr lang="zh-CN" altLang="en-US" sz="1400" dirty="0"/>
              <a:t>碰撞率相对优化</a:t>
            </a:r>
            <a:r>
              <a:rPr lang="en-US" altLang="zh-CN" sz="1400" dirty="0"/>
              <a:t>46.2%</a:t>
            </a:r>
            <a:r>
              <a:rPr lang="zh-CN" altLang="en-US" sz="1400" dirty="0"/>
              <a:t>，绝对优化</a:t>
            </a:r>
            <a:r>
              <a:rPr lang="en-US" altLang="zh-CN" sz="1400" dirty="0"/>
              <a:t>1.22%</a:t>
            </a:r>
            <a:r>
              <a:rPr lang="zh-CN" altLang="en-US" sz="1400" dirty="0"/>
              <a:t>（</a:t>
            </a:r>
            <a:r>
              <a:rPr lang="en-US" altLang="zh-CN" sz="1400" dirty="0"/>
              <a:t>1.42% </a:t>
            </a:r>
            <a:r>
              <a:rPr lang="en" altLang="zh-CN" sz="1400" dirty="0"/>
              <a:t>Vs 2.64%</a:t>
            </a:r>
            <a:r>
              <a:rPr lang="zh-CN" altLang="en" sz="1400" dirty="0"/>
              <a:t>）</a:t>
            </a:r>
            <a:endParaRPr lang="en-US" altLang="zh-CN" sz="14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1400" dirty="0"/>
              <a:t>0-50m</a:t>
            </a:r>
            <a:r>
              <a:rPr lang="zh-CN" altLang="en-US" sz="1400" dirty="0"/>
              <a:t>碰撞率相对优化</a:t>
            </a:r>
            <a:r>
              <a:rPr lang="en-US" altLang="zh-CN" sz="1400" dirty="0"/>
              <a:t>22.3%</a:t>
            </a:r>
            <a:r>
              <a:rPr lang="zh-CN" altLang="en-US" sz="1400" dirty="0"/>
              <a:t>，绝对优化</a:t>
            </a:r>
            <a:r>
              <a:rPr lang="en-US" altLang="zh-CN" sz="1400" dirty="0"/>
              <a:t>3.34%(11.59% </a:t>
            </a:r>
            <a:r>
              <a:rPr lang="en" altLang="zh-CN" sz="1400" dirty="0"/>
              <a:t>Vs 14.93%)</a:t>
            </a:r>
            <a:endParaRPr lang="zh-CN" altLang="en-US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0-50m</a:t>
            </a:r>
            <a:r>
              <a:rPr lang="zh-CN" altLang="en" sz="1400" dirty="0"/>
              <a:t>距离</a:t>
            </a:r>
            <a:r>
              <a:rPr lang="zh-CN" altLang="en-US" sz="1400" dirty="0"/>
              <a:t>误差</a:t>
            </a:r>
            <a:r>
              <a:rPr lang="zh-CN" altLang="en-US" sz="1400" dirty="0">
                <a:solidFill>
                  <a:srgbClr val="0DAE2F"/>
                </a:solidFill>
                <a:effectLst/>
              </a:rPr>
              <a:t>优化</a:t>
            </a:r>
            <a:r>
              <a:rPr lang="en-US" altLang="zh-CN" sz="1400" dirty="0">
                <a:solidFill>
                  <a:srgbClr val="0DAE2F"/>
                </a:solidFill>
                <a:effectLst/>
              </a:rPr>
              <a:t>0.0279</a:t>
            </a:r>
            <a:r>
              <a:rPr lang="en" altLang="zh-CN" sz="1400" dirty="0">
                <a:solidFill>
                  <a:srgbClr val="0DAE2F"/>
                </a:solidFill>
                <a:effectLst/>
              </a:rPr>
              <a:t>m</a:t>
            </a:r>
            <a:r>
              <a:rPr lang="zh-CN" altLang="en" sz="1400" dirty="0">
                <a:solidFill>
                  <a:srgbClr val="0DAE2F"/>
                </a:solidFill>
                <a:effectLst/>
              </a:rPr>
              <a:t>（</a:t>
            </a:r>
            <a:r>
              <a:rPr lang="en" altLang="zh-CN" sz="1400" dirty="0"/>
              <a:t>0.2751 Vs 0.303</a:t>
            </a:r>
            <a:r>
              <a:rPr lang="zh-CN" altLang="en" sz="1400" dirty="0"/>
              <a:t>）</a:t>
            </a:r>
            <a:r>
              <a:rPr lang="zh-CN" altLang="en-US" sz="1400" dirty="0"/>
              <a:t>相对优化</a:t>
            </a:r>
            <a:r>
              <a:rPr lang="en-US" altLang="zh-CN" sz="1400" dirty="0"/>
              <a:t>9.2%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pPr lvl="1"/>
            <a:r>
              <a:rPr lang="zh-CN" altLang="en-US" sz="1400" dirty="0"/>
              <a:t>      </a:t>
            </a:r>
            <a:r>
              <a:rPr lang="zh-CN" altLang="en-US" sz="1400" b="1" dirty="0">
                <a:solidFill>
                  <a:srgbClr val="00B050"/>
                </a:solidFill>
              </a:rPr>
              <a:t>角度误差</a:t>
            </a:r>
            <a:r>
              <a:rPr lang="zh-CN" altLang="en-US" sz="1400" dirty="0"/>
              <a:t>为</a:t>
            </a:r>
            <a:r>
              <a:rPr lang="en-US" altLang="zh-CN" sz="1400" dirty="0"/>
              <a:t>1.21</a:t>
            </a:r>
            <a:r>
              <a:rPr lang="zh-CN" altLang="en-US" sz="1400" dirty="0"/>
              <a:t>度（</a:t>
            </a:r>
            <a:r>
              <a:rPr lang="zh-CN" altLang="en-US" sz="1400" b="1" dirty="0">
                <a:solidFill>
                  <a:srgbClr val="00B050"/>
                </a:solidFill>
              </a:rPr>
              <a:t>相对优化</a:t>
            </a:r>
            <a:r>
              <a:rPr lang="en-US" altLang="zh-CN" sz="1400" b="1" dirty="0">
                <a:solidFill>
                  <a:srgbClr val="00B050"/>
                </a:solidFill>
              </a:rPr>
              <a:t>8.51%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>
                <a:solidFill>
                  <a:srgbClr val="1C1D1F"/>
                </a:solidFill>
                <a:effectLst/>
              </a:rPr>
              <a:t>【</a:t>
            </a:r>
            <a:r>
              <a:rPr lang="en" altLang="zh-CN" sz="1400" b="1" dirty="0">
                <a:solidFill>
                  <a:srgbClr val="1C1D1F"/>
                </a:solidFill>
                <a:effectLst/>
              </a:rPr>
              <a:t>QA</a:t>
            </a:r>
            <a:r>
              <a:rPr lang="zh-CN" altLang="en-US" sz="1400" b="1" dirty="0">
                <a:solidFill>
                  <a:srgbClr val="1C1D1F"/>
                </a:solidFill>
                <a:effectLst/>
              </a:rPr>
              <a:t>专项回归</a:t>
            </a:r>
            <a:r>
              <a:rPr lang="en-US" altLang="zh-CN" sz="1400" dirty="0">
                <a:solidFill>
                  <a:srgbClr val="1C1D1F"/>
                </a:solidFill>
                <a:effectLst/>
              </a:rPr>
              <a:t>】</a:t>
            </a:r>
            <a:r>
              <a:rPr lang="zh-CN" altLang="en-US" sz="1400" dirty="0">
                <a:solidFill>
                  <a:srgbClr val="1C1D1F"/>
                </a:solidFill>
                <a:effectLst/>
              </a:rPr>
              <a:t>穿边界、穿安全岛</a:t>
            </a:r>
            <a:r>
              <a:rPr lang="zh-CN" altLang="en-US" sz="1400" dirty="0">
                <a:solidFill>
                  <a:srgbClr val="1C1D1F"/>
                </a:solidFill>
              </a:rPr>
              <a:t>、</a:t>
            </a:r>
            <a:r>
              <a:rPr lang="zh-CN" altLang="en-US" sz="1400" dirty="0">
                <a:solidFill>
                  <a:srgbClr val="1C1D1F"/>
                </a:solidFill>
                <a:effectLst/>
              </a:rPr>
              <a:t>隔离岛</a:t>
            </a:r>
            <a:r>
              <a:rPr lang="en-US" altLang="zh-CN" sz="1400" dirty="0">
                <a:solidFill>
                  <a:srgbClr val="1C1D1F"/>
                </a:solidFill>
                <a:effectLst/>
              </a:rPr>
              <a:t>&amp;</a:t>
            </a:r>
            <a:r>
              <a:rPr lang="zh-CN" altLang="en-US" sz="1400" dirty="0">
                <a:solidFill>
                  <a:srgbClr val="1C1D1F"/>
                </a:solidFill>
                <a:effectLst/>
              </a:rPr>
              <a:t>施工区域</a:t>
            </a:r>
            <a:r>
              <a:rPr lang="en" altLang="zh-CN" sz="1400" b="1" dirty="0">
                <a:solidFill>
                  <a:srgbClr val="00B050"/>
                </a:solidFill>
                <a:effectLst/>
              </a:rPr>
              <a:t>case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优化率提升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36.7%</a:t>
            </a:r>
            <a:r>
              <a:rPr lang="zh-CN" altLang="en-US" sz="1400" dirty="0">
                <a:solidFill>
                  <a:srgbClr val="1C1D1F"/>
                </a:solidFill>
                <a:effectLst/>
              </a:rPr>
              <a:t>，</a:t>
            </a:r>
            <a:r>
              <a:rPr lang="en" altLang="zh-CN" sz="1400" dirty="0">
                <a:solidFill>
                  <a:srgbClr val="1C1D1F"/>
                </a:solidFill>
                <a:effectLst/>
              </a:rPr>
              <a:t>v433 60.7%(48/79)</a:t>
            </a:r>
            <a:r>
              <a:rPr lang="en" altLang="zh-CN" sz="1400" dirty="0">
                <a:solidFill>
                  <a:srgbClr val="1C1D1F"/>
                </a:solidFill>
                <a:effectLst/>
                <a:sym typeface="Wingdings" pitchFamily="2" charset="2"/>
              </a:rPr>
              <a:t></a:t>
            </a:r>
            <a:r>
              <a:rPr lang="en" altLang="zh-CN" sz="1400" dirty="0">
                <a:solidFill>
                  <a:srgbClr val="1C1D1F"/>
                </a:solidFill>
                <a:effectLst/>
              </a:rPr>
              <a:t>v461 </a:t>
            </a:r>
            <a:r>
              <a:rPr lang="en" altLang="zh-CN" sz="1400" b="1" dirty="0">
                <a:solidFill>
                  <a:srgbClr val="00B050"/>
                </a:solidFill>
                <a:effectLst/>
              </a:rPr>
              <a:t>97.4%(77/79)</a:t>
            </a:r>
            <a:endParaRPr lang="en-US" altLang="zh-CN" sz="1400" b="1" dirty="0">
              <a:solidFill>
                <a:srgbClr val="00B050"/>
              </a:solidFill>
              <a:effectLst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/>
              <a:t>【</a:t>
            </a:r>
            <a:r>
              <a:rPr lang="zh-CN" altLang="en-US" sz="1400" b="1" dirty="0"/>
              <a:t>专项版本收益</a:t>
            </a:r>
            <a:r>
              <a:rPr lang="en-US" altLang="zh-CN" sz="1400" dirty="0"/>
              <a:t>】</a:t>
            </a:r>
            <a:r>
              <a:rPr lang="zh-CN" altLang="en-US" sz="1400" dirty="0"/>
              <a:t>右转专用成功率提升较大：</a:t>
            </a:r>
            <a:r>
              <a:rPr lang="en-US" altLang="zh-CN" sz="1400" dirty="0"/>
              <a:t>94.05% -&gt; 100.00%</a:t>
            </a:r>
            <a:r>
              <a:rPr lang="zh-CN" altLang="en-US" sz="1400" dirty="0"/>
              <a:t>；</a:t>
            </a:r>
            <a:r>
              <a:rPr lang="zh-CN" altLang="en-US" sz="1400" dirty="0">
                <a:solidFill>
                  <a:srgbClr val="0DAE2F"/>
                </a:solidFill>
                <a:effectLst/>
              </a:rPr>
              <a:t>路口总计成功率略有提升：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93.7% -&gt; 94.2%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/>
              <a:t>【</a:t>
            </a:r>
            <a:r>
              <a:rPr lang="zh-CN" altLang="en-US" sz="1400" b="1" dirty="0"/>
              <a:t>泛化测试收益</a:t>
            </a:r>
            <a:r>
              <a:rPr lang="en-US" altLang="zh-CN" sz="1400" dirty="0"/>
              <a:t>】</a:t>
            </a:r>
            <a:r>
              <a:rPr lang="zh-CN" altLang="en-US" sz="1400" dirty="0"/>
              <a:t>右转专用道通行成功率 </a:t>
            </a:r>
            <a:r>
              <a:rPr lang="en-US" altLang="zh-CN" sz="1400" dirty="0"/>
              <a:t>96.15% (125/130) 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+21.15%</a:t>
            </a:r>
            <a:r>
              <a:rPr lang="zh-CN" altLang="en-US" sz="1400" dirty="0"/>
              <a:t>，引导线碰撞风险</a:t>
            </a:r>
            <a:r>
              <a:rPr lang="en" altLang="zh-CN" sz="1400" dirty="0"/>
              <a:t>Case</a:t>
            </a:r>
            <a:r>
              <a:rPr lang="zh-CN" altLang="en-US" sz="1400" dirty="0"/>
              <a:t>回归优化率 </a:t>
            </a:r>
            <a:r>
              <a:rPr lang="en-US" altLang="zh-CN" sz="1400" dirty="0"/>
              <a:t>95% (76/80) 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+17.5%</a:t>
            </a: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>
                <a:effectLst/>
              </a:rPr>
              <a:t>【</a:t>
            </a:r>
            <a:r>
              <a:rPr lang="zh-CN" altLang="en-US" sz="1400" dirty="0"/>
              <a:t>方案泛化</a:t>
            </a:r>
            <a:r>
              <a:rPr lang="en-US" altLang="zh-CN" sz="1400" dirty="0">
                <a:effectLst/>
              </a:rPr>
              <a:t>】</a:t>
            </a:r>
            <a:r>
              <a:rPr lang="zh-CN" altLang="en-US" sz="1400" dirty="0"/>
              <a:t>增加导流区</a:t>
            </a:r>
            <a:r>
              <a:rPr lang="en" altLang="zh-CN" sz="1400" dirty="0"/>
              <a:t>mask</a:t>
            </a:r>
            <a:r>
              <a:rPr lang="zh-CN" altLang="en-US" sz="1400" dirty="0"/>
              <a:t>碰撞损失，压导流区</a:t>
            </a:r>
            <a:r>
              <a:rPr lang="en" altLang="zh-CN" sz="1400" dirty="0"/>
              <a:t>case</a:t>
            </a:r>
            <a:r>
              <a:rPr lang="zh-CN" altLang="en-US" sz="1400" dirty="0"/>
              <a:t>修复</a:t>
            </a:r>
            <a:r>
              <a:rPr lang="en-US" altLang="zh-CN" sz="1400" dirty="0"/>
              <a:t>5/6</a:t>
            </a:r>
            <a:endParaRPr lang="zh-CN" altLang="en-US" sz="1400" dirty="0"/>
          </a:p>
          <a:p>
            <a:endParaRPr lang="en-US" altLang="zh-CN" sz="1400" dirty="0">
              <a:latin typeface="Times" pitchFamily="2" charset="0"/>
            </a:endParaRPr>
          </a:p>
          <a:p>
            <a:endParaRPr lang="en-US" altLang="zh-CN" sz="1400" dirty="0">
              <a:latin typeface="Times" pitchFamily="2" charset="0"/>
            </a:endParaRPr>
          </a:p>
          <a:p>
            <a:r>
              <a:rPr lang="zh-CN" altLang="en-US" sz="1400" b="1" dirty="0">
                <a:latin typeface="Times" pitchFamily="2" charset="0"/>
              </a:rPr>
              <a:t>逆行优化 </a:t>
            </a:r>
            <a:r>
              <a:rPr lang="en-US" altLang="zh-CN" sz="1400" b="1" dirty="0">
                <a:latin typeface="Times" pitchFamily="2" charset="0"/>
              </a:rPr>
              <a:t>+</a:t>
            </a:r>
            <a:r>
              <a:rPr lang="zh-CN" altLang="en-US" sz="1400" b="1" dirty="0">
                <a:latin typeface="Times" pitchFamily="2" charset="0"/>
              </a:rPr>
              <a:t> 碰撞优化：</a:t>
            </a:r>
            <a:endParaRPr lang="en-US" altLang="zh-CN" sz="1400" b="1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【</a:t>
            </a:r>
            <a:r>
              <a:rPr lang="zh-CN" altLang="en-US" sz="1400" b="1" dirty="0"/>
              <a:t>整体评测</a:t>
            </a:r>
            <a:r>
              <a:rPr lang="en-US" altLang="zh-CN" sz="1400" b="1" dirty="0"/>
              <a:t>】</a:t>
            </a:r>
            <a:r>
              <a:rPr lang="zh-CN" altLang="en-US" sz="1400" dirty="0"/>
              <a:t>引导线精度</a:t>
            </a:r>
            <a:r>
              <a:rPr lang="en-US" altLang="zh-CN" sz="1400" dirty="0"/>
              <a:t>69.56% </a:t>
            </a:r>
            <a:r>
              <a:rPr lang="en-US" altLang="zh-CN" sz="1400" b="1" dirty="0"/>
              <a:t>(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+5.24%</a:t>
            </a:r>
            <a:r>
              <a:rPr lang="en-US" altLang="zh-CN" sz="1400" b="1" dirty="0"/>
              <a:t>) </a:t>
            </a:r>
            <a:r>
              <a:rPr lang="en-US" altLang="zh-CN" sz="1400" dirty="0"/>
              <a:t>/ </a:t>
            </a:r>
            <a:r>
              <a:rPr lang="en" altLang="zh-CN" sz="1400" dirty="0"/>
              <a:t>L2</a:t>
            </a:r>
            <a:r>
              <a:rPr lang="zh-CN" altLang="en-US" sz="1400" dirty="0"/>
              <a:t>距离误差</a:t>
            </a:r>
            <a:r>
              <a:rPr lang="en-US" altLang="zh-CN" sz="1400" dirty="0"/>
              <a:t>0.28</a:t>
            </a:r>
            <a:r>
              <a:rPr lang="en" altLang="zh-CN" sz="1400" dirty="0"/>
              <a:t>m (</a:t>
            </a:r>
            <a:r>
              <a:rPr lang="zh-CN" altLang="en" sz="1400" b="1" dirty="0">
                <a:solidFill>
                  <a:srgbClr val="0DAE2F"/>
                </a:solidFill>
              </a:rPr>
              <a:t>优化</a:t>
            </a:r>
            <a:r>
              <a:rPr lang="en" altLang="zh-CN" sz="1400" b="1" dirty="0">
                <a:solidFill>
                  <a:srgbClr val="0DAE2F"/>
                </a:solidFill>
                <a:effectLst/>
              </a:rPr>
              <a:t>8.91%</a:t>
            </a:r>
            <a:r>
              <a:rPr lang="en" altLang="zh-CN" sz="1400" b="1" dirty="0"/>
              <a:t>)</a:t>
            </a:r>
            <a:r>
              <a:rPr lang="zh-CN" altLang="en" sz="1400" dirty="0"/>
              <a:t>；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/>
              <a:t>【</a:t>
            </a:r>
            <a:r>
              <a:rPr lang="zh-CN" altLang="en-US" sz="1400" b="1" dirty="0"/>
              <a:t>逆行优化</a:t>
            </a:r>
            <a:r>
              <a:rPr lang="en-US" altLang="zh-CN" sz="1400" b="1" dirty="0"/>
              <a:t>】</a:t>
            </a:r>
            <a:r>
              <a:rPr lang="zh-CN" altLang="en-US" sz="1400" dirty="0"/>
              <a:t>引导线进逆行</a:t>
            </a:r>
            <a:r>
              <a:rPr lang="en" altLang="zh-CN" sz="1400" dirty="0"/>
              <a:t>Case</a:t>
            </a:r>
            <a:r>
              <a:rPr lang="zh-CN" altLang="en-US" sz="1400" dirty="0"/>
              <a:t>优化比例为 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85.7%</a:t>
            </a:r>
            <a:r>
              <a:rPr lang="zh-CN" altLang="en-US" sz="1400" b="1" dirty="0">
                <a:solidFill>
                  <a:srgbClr val="0DAE2F"/>
                </a:solidFill>
                <a:effectLst/>
              </a:rPr>
              <a:t>（</a:t>
            </a:r>
            <a:r>
              <a:rPr lang="en-US" altLang="zh-CN" sz="1400" b="1" dirty="0">
                <a:solidFill>
                  <a:srgbClr val="0DAE2F"/>
                </a:solidFill>
                <a:effectLst/>
              </a:rPr>
              <a:t>6/7</a:t>
            </a:r>
            <a:r>
              <a:rPr lang="zh-CN" altLang="en-US" sz="1400" b="1" dirty="0">
                <a:solidFill>
                  <a:srgbClr val="0DAE2F"/>
                </a:solidFill>
                <a:effectLst/>
              </a:rPr>
              <a:t>）</a:t>
            </a:r>
            <a:r>
              <a:rPr lang="zh-CN" altLang="en-US" sz="1400" dirty="0">
                <a:solidFill>
                  <a:srgbClr val="0DAE2F"/>
                </a:solidFill>
                <a:effectLst/>
              </a:rPr>
              <a:t>，</a:t>
            </a:r>
            <a:r>
              <a:rPr lang="zh-CN" altLang="en-US" sz="1400" dirty="0"/>
              <a:t>路口总计进</a:t>
            </a:r>
            <a:r>
              <a:rPr lang="zh-CN" altLang="en-US" sz="1400" b="1" dirty="0">
                <a:solidFill>
                  <a:srgbClr val="00B050"/>
                </a:solidFill>
              </a:rPr>
              <a:t>对向概率有所下降：</a:t>
            </a:r>
            <a:r>
              <a:rPr lang="en-US" altLang="zh-CN" sz="1400" b="1" dirty="0">
                <a:solidFill>
                  <a:srgbClr val="00B050"/>
                </a:solidFill>
              </a:rPr>
              <a:t>1.61% -&gt; 0.59%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1400" dirty="0">
              <a:latin typeface="Times" pitchFamily="2" charset="0"/>
            </a:endParaRPr>
          </a:p>
          <a:p>
            <a:endParaRPr lang="en-US" altLang="zh-CN" sz="1400" dirty="0">
              <a:latin typeface="Times" pitchFamily="2" charset="0"/>
            </a:endParaRPr>
          </a:p>
          <a:p>
            <a:r>
              <a:rPr lang="zh-CN" altLang="en-US" sz="1400" b="1" dirty="0">
                <a:latin typeface="Times" pitchFamily="2" charset="0"/>
              </a:rPr>
              <a:t>专项测试：</a:t>
            </a:r>
            <a:endParaRPr lang="en-US" altLang="zh-CN" sz="1400" b="1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/>
              <a:t>专项测试接口人</a:t>
            </a:r>
            <a:r>
              <a:rPr lang="zh-CN" altLang="en-US" sz="1400" dirty="0"/>
              <a:t>，</a:t>
            </a:r>
            <a:r>
              <a:rPr lang="zh-CN" altLang="en-US" sz="1400" dirty="0">
                <a:effectLst/>
              </a:rPr>
              <a:t>共进行</a:t>
            </a:r>
            <a:r>
              <a:rPr lang="en-US" altLang="zh-CN" sz="1400" dirty="0">
                <a:effectLst/>
              </a:rPr>
              <a:t>12</a:t>
            </a:r>
            <a:r>
              <a:rPr lang="zh-CN" altLang="en-US" sz="1400" dirty="0">
                <a:effectLst/>
              </a:rPr>
              <a:t>个专项版本的测试，平均覆盖路口</a:t>
            </a:r>
            <a:r>
              <a:rPr lang="en-US" altLang="zh-CN" sz="1400" dirty="0">
                <a:effectLst/>
              </a:rPr>
              <a:t>483</a:t>
            </a:r>
            <a:r>
              <a:rPr lang="zh-CN" altLang="en-US" sz="1400" dirty="0">
                <a:effectLst/>
              </a:rPr>
              <a:t>个</a:t>
            </a:r>
            <a:endParaRPr lang="en-US" altLang="zh-CN" sz="1400" dirty="0">
              <a:effectLst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effectLst/>
              </a:rPr>
              <a:t>跟踪</a:t>
            </a:r>
            <a:r>
              <a:rPr lang="en-US" altLang="zh-CN" sz="1400" dirty="0">
                <a:effectLst/>
              </a:rPr>
              <a:t>feature</a:t>
            </a:r>
            <a:r>
              <a:rPr lang="zh-CN" altLang="en-US" sz="1400" dirty="0">
                <a:effectLst/>
              </a:rPr>
              <a:t>，进行</a:t>
            </a:r>
            <a:r>
              <a:rPr lang="en-US" altLang="zh-CN" sz="1400" dirty="0">
                <a:effectLst/>
              </a:rPr>
              <a:t>32</a:t>
            </a:r>
            <a:r>
              <a:rPr lang="zh-CN" altLang="en-US" sz="1400" dirty="0">
                <a:effectLst/>
              </a:rPr>
              <a:t>个</a:t>
            </a:r>
            <a:r>
              <a:rPr lang="en" altLang="zh-CN" sz="1400" dirty="0">
                <a:effectLst/>
              </a:rPr>
              <a:t>daily</a:t>
            </a:r>
            <a:r>
              <a:rPr lang="zh-CN" altLang="en-US" sz="1400" dirty="0">
                <a:effectLst/>
              </a:rPr>
              <a:t>版本测试，确定最新版本高优问题，快速反馈</a:t>
            </a:r>
          </a:p>
          <a:p>
            <a:endParaRPr lang="zh-CN" altLang="en-US" sz="1400" dirty="0">
              <a:effectLst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333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333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333" dirty="0">
              <a:latin typeface="Times" pitchFamily="2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333" dirty="0">
              <a:latin typeface="Times" pitchFamily="2" charset="0"/>
            </a:endParaRPr>
          </a:p>
          <a:p>
            <a:endParaRPr lang="en-US" altLang="zh-CN" sz="1400" b="1" dirty="0">
              <a:solidFill>
                <a:srgbClr val="000000"/>
              </a:solidFill>
            </a:endParaRPr>
          </a:p>
          <a:p>
            <a:endParaRPr lang="zh-CN" altLang="en" dirty="0">
              <a:effectLst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326578" indent="-326578" algn="just">
              <a:buFont typeface="+mj-ea"/>
              <a:buAutoNum type="circleNumDbPlain"/>
            </a:pPr>
            <a:endParaRPr lang="en-US" altLang="zh-CN" sz="952" dirty="0">
              <a:solidFill>
                <a:srgbClr val="1C1D1F"/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marL="326578" indent="-326578" algn="just">
              <a:buFont typeface="+mj-ea"/>
              <a:buAutoNum type="circleNumDbPlain"/>
            </a:pPr>
            <a:endParaRPr kumimoji="1" lang="en-US" altLang="zh-CN" sz="1333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EF28B8-E497-3802-8165-1D161139F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6" y="5390383"/>
            <a:ext cx="39894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D80E5A-8AD2-5583-A9EA-AADD9A5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8" y="4375568"/>
            <a:ext cx="4396819" cy="2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B809B6-B0FB-2B08-5D87-1C3D736A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874E14-130D-0B2E-E20C-342C268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道路级感知及可行驶道路</a:t>
            </a:r>
            <a:r>
              <a:rPr kumimoji="1" lang="en-US" altLang="zh-CN" dirty="0"/>
              <a:t>-</a:t>
            </a:r>
            <a:r>
              <a:rPr kumimoji="1" lang="zh-CN" altLang="en-US" dirty="0"/>
              <a:t>引导线联合优化框架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8901F-7227-D9B1-475A-024844FE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36" y="1139102"/>
            <a:ext cx="9597232" cy="53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71D-5CCD-8DDA-EE2A-0CEE3039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碰撞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逆行收益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B7EDA0-B5CD-BD5A-97B8-A99BD852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4" y="1123271"/>
            <a:ext cx="5650661" cy="2305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7ED8D-DD98-A99D-B5DA-D7086B05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4" y="1123270"/>
            <a:ext cx="5666702" cy="2305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355C8B-1788-353B-664C-612DDF6E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74"/>
          <a:stretch/>
        </p:blipFill>
        <p:spPr>
          <a:xfrm>
            <a:off x="187993" y="3833734"/>
            <a:ext cx="5718132" cy="23057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D88AEF-236F-A471-2AC6-B68CA4976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76" y="3833734"/>
            <a:ext cx="5650659" cy="22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6E9C0B23-8844-E3F7-5B53-C0AC46913B57}"/>
              </a:ext>
            </a:extLst>
          </p:cNvPr>
          <p:cNvSpPr txBox="1"/>
          <p:nvPr/>
        </p:nvSpPr>
        <p:spPr>
          <a:xfrm>
            <a:off x="6067648" y="1390291"/>
            <a:ext cx="5988209" cy="787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148" indent="-272148" algn="just">
              <a:buFont typeface="Wingdings" pitchFamily="2" charset="2"/>
              <a:buChar char="ü"/>
            </a:pPr>
            <a:r>
              <a:rPr lang="zh-CN" altLang="en-US" sz="1400" dirty="0">
                <a:solidFill>
                  <a:srgbClr val="E61300"/>
                </a:solidFill>
                <a:effectLst/>
              </a:rPr>
              <a:t>感知链路过长</a:t>
            </a:r>
            <a:r>
              <a:rPr lang="zh-CN" altLang="en-US" sz="1400" dirty="0"/>
              <a:t>，有些高速碰撞场景，从感知存在性、位置准确性、再到预测、</a:t>
            </a:r>
            <a:r>
              <a:rPr lang="en" altLang="zh-CN" sz="1400" dirty="0" err="1"/>
              <a:t>PnC</a:t>
            </a:r>
            <a:r>
              <a:rPr lang="zh-CN" altLang="en" sz="1400" dirty="0"/>
              <a:t>，</a:t>
            </a:r>
            <a:r>
              <a:rPr lang="zh-CN" altLang="en-US" sz="1400" dirty="0">
                <a:solidFill>
                  <a:srgbClr val="E61300"/>
                </a:solidFill>
                <a:effectLst/>
              </a:rPr>
              <a:t>优化的周期长，</a:t>
            </a:r>
            <a:r>
              <a:rPr lang="zh-CN" altLang="en-US" sz="1400" dirty="0">
                <a:solidFill>
                  <a:srgbClr val="E61300"/>
                </a:solidFill>
              </a:rPr>
              <a:t>优化下游感知不明显</a:t>
            </a:r>
            <a:endParaRPr lang="zh-CN" altLang="en-US" sz="1400" dirty="0"/>
          </a:p>
          <a:p>
            <a:endParaRPr lang="zh-CN" altLang="en-US" sz="1200" dirty="0">
              <a:effectLst/>
            </a:endParaRPr>
          </a:p>
          <a:p>
            <a:pPr marL="342900" indent="-342900" algn="l">
              <a:buFont typeface="+mj-ea"/>
              <a:buAutoNum type="circleNumDbPlain"/>
            </a:pPr>
            <a:endParaRPr lang="en-US" altLang="zh-CN" sz="1400" dirty="0"/>
          </a:p>
          <a:p>
            <a:pPr marL="342900" indent="-342900" algn="l">
              <a:buFont typeface="+mj-ea"/>
              <a:buAutoNum type="circleNumDbPlain"/>
            </a:pPr>
            <a:endParaRPr lang="en-US" altLang="zh-CN" sz="1400" dirty="0"/>
          </a:p>
          <a:p>
            <a:pPr marL="342900" indent="-342900" algn="l">
              <a:buFont typeface="+mj-ea"/>
              <a:buAutoNum type="circleNumDbPlain"/>
            </a:pPr>
            <a:endParaRPr lang="en-US" altLang="zh-CN" sz="1400" dirty="0"/>
          </a:p>
          <a:p>
            <a:pPr marL="342900" indent="-342900" algn="l">
              <a:buFont typeface="+mj-ea"/>
              <a:buAutoNum type="circleNumDbPlain"/>
            </a:pPr>
            <a:endParaRPr lang="en-US" altLang="zh-CN" sz="1400" dirty="0"/>
          </a:p>
          <a:p>
            <a:pPr algn="l"/>
            <a:r>
              <a:rPr lang="zh-CN" altLang="en-US" sz="1400" dirty="0"/>
              <a:t>技术方案：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【</a:t>
            </a:r>
            <a:r>
              <a:rPr lang="zh-CN" altLang="en-US" sz="1400" dirty="0"/>
              <a:t>预处理</a:t>
            </a:r>
            <a:r>
              <a:rPr lang="en-US" altLang="zh-CN" sz="1400" dirty="0"/>
              <a:t>】</a:t>
            </a:r>
            <a:r>
              <a:rPr lang="zh-CN" altLang="en-US" sz="1400" dirty="0"/>
              <a:t>改写在线虚拟相机，</a:t>
            </a:r>
            <a:r>
              <a:rPr lang="en" altLang="zh-CN" sz="1400" dirty="0"/>
              <a:t>narrow crop + narrow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82C33"/>
                </a:solidFill>
                <a:effectLst/>
              </a:rPr>
              <a:t>【</a:t>
            </a:r>
            <a:r>
              <a:rPr lang="zh-CN" altLang="en-US" sz="1400" dirty="0">
                <a:solidFill>
                  <a:srgbClr val="282C33"/>
                </a:solidFill>
              </a:rPr>
              <a:t>模型优化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】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从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cls5+bce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变换到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cls2+focal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增加主车历史速度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/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角速度先验信息，增加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dropout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减少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过拟合，使用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vit_mean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的方式对时序信息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+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 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+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历史主车信息进行聚合</a:t>
            </a:r>
            <a:endParaRPr lang="en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82C33"/>
                </a:solidFill>
                <a:effectLst/>
              </a:rPr>
              <a:t>【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模型加速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】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设计了空间卷积、去除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cls_token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、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速度</a:t>
            </a:r>
            <a:r>
              <a:rPr lang="en" altLang="zh-CN" sz="1400" dirty="0" err="1">
                <a:solidFill>
                  <a:srgbClr val="282C33"/>
                </a:solidFill>
                <a:effectLst/>
              </a:rPr>
              <a:t>embdding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优化的轻量化端到端网络，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时延优化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8.55</a:t>
            </a:r>
            <a:r>
              <a:rPr lang="en" altLang="zh-CN" sz="1400" b="1" dirty="0" err="1">
                <a:solidFill>
                  <a:srgbClr val="00B050"/>
                </a:solidFill>
                <a:effectLst/>
              </a:rPr>
              <a:t>ms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（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8.44 Vs 16.99</a:t>
            </a:r>
            <a:r>
              <a:rPr lang="zh-CN" altLang="en" sz="1400" dirty="0">
                <a:solidFill>
                  <a:srgbClr val="282C33"/>
                </a:solidFill>
                <a:effectLst/>
              </a:rPr>
              <a:t>）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, 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提速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2.01</a:t>
            </a:r>
            <a:r>
              <a:rPr lang="en" altLang="zh-CN" sz="1400" dirty="0">
                <a:solidFill>
                  <a:srgbClr val="282C33"/>
                </a:solidFill>
                <a:effectLst/>
              </a:rPr>
              <a:t>x</a:t>
            </a:r>
            <a:endParaRPr lang="en-US" altLang="zh-CN" sz="14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effectLst/>
              </a:rPr>
              <a:t>【</a:t>
            </a:r>
            <a:r>
              <a:rPr lang="zh-CN" altLang="en-US" sz="1400" b="1" dirty="0">
                <a:effectLst/>
              </a:rPr>
              <a:t>预训练</a:t>
            </a:r>
            <a:r>
              <a:rPr lang="en-US" altLang="zh-CN" sz="1400" b="1" dirty="0">
                <a:effectLst/>
              </a:rPr>
              <a:t>】</a:t>
            </a:r>
            <a:r>
              <a:rPr lang="zh-CN" altLang="en-US" sz="1400" dirty="0"/>
              <a:t>使用</a:t>
            </a:r>
            <a:r>
              <a:rPr lang="en-US" altLang="zh-CN" sz="1400" dirty="0"/>
              <a:t>200</a:t>
            </a:r>
            <a:r>
              <a:rPr lang="en" altLang="zh-CN" sz="1400" dirty="0"/>
              <a:t>w BEV</a:t>
            </a:r>
            <a:r>
              <a:rPr lang="zh-CN" altLang="en-US" sz="1400" dirty="0"/>
              <a:t>障碍物数据</a:t>
            </a:r>
            <a:r>
              <a:rPr lang="zh-CN" altLang="en-US" sz="1400" dirty="0">
                <a:effectLst/>
              </a:rPr>
              <a:t>训练</a:t>
            </a:r>
            <a:r>
              <a:rPr lang="en" altLang="zh-CN" sz="1400" dirty="0">
                <a:effectLst/>
              </a:rPr>
              <a:t>narrow</a:t>
            </a:r>
            <a:r>
              <a:rPr lang="zh-CN" altLang="en-US" sz="1400" dirty="0">
                <a:effectLst/>
              </a:rPr>
              <a:t>预训练模型，仅训练基础参数，解决冷启动导致预测分支难收敛的问题</a:t>
            </a:r>
            <a:endParaRPr lang="en-US" altLang="zh-CN" sz="1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【</a:t>
            </a:r>
            <a:r>
              <a:rPr lang="zh-CN" altLang="en-US" sz="1400" b="1" dirty="0"/>
              <a:t>融合预训练</a:t>
            </a:r>
            <a:r>
              <a:rPr lang="en-US" altLang="zh-CN" sz="1400" b="1" dirty="0"/>
              <a:t>】256w</a:t>
            </a:r>
            <a:r>
              <a:rPr lang="zh-CN" altLang="en-US" sz="1400" b="1" dirty="0"/>
              <a:t>数据，</a:t>
            </a:r>
            <a:r>
              <a:rPr lang="zh-CN" altLang="en-US" sz="1400" dirty="0"/>
              <a:t>训练使用</a:t>
            </a:r>
            <a:r>
              <a:rPr lang="en" altLang="zh-CN" sz="1400" dirty="0"/>
              <a:t>BEV</a:t>
            </a:r>
            <a:r>
              <a:rPr lang="zh-CN" altLang="en-US" sz="1400" dirty="0"/>
              <a:t>障碍物作为辅助监督，引导图像特征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【</a:t>
            </a:r>
            <a:r>
              <a:rPr lang="en-US" altLang="zh-CN" sz="1400" b="1" dirty="0"/>
              <a:t>SFT</a:t>
            </a:r>
            <a:r>
              <a:rPr lang="zh-CN" altLang="en-US" sz="1400" b="1" dirty="0"/>
              <a:t>训练</a:t>
            </a:r>
            <a:r>
              <a:rPr lang="en-US" altLang="zh-CN" sz="1400" b="1" dirty="0"/>
              <a:t>】</a:t>
            </a:r>
            <a:r>
              <a:rPr lang="zh-CN" altLang="en-US" sz="1400" dirty="0"/>
              <a:t>数据闭环误检挖掘数据</a:t>
            </a:r>
            <a:r>
              <a:rPr lang="en-US" altLang="zh-CN" sz="1400" dirty="0"/>
              <a:t>12w</a:t>
            </a:r>
            <a:r>
              <a:rPr lang="zh-CN" altLang="en-US" sz="1400" dirty="0"/>
              <a:t>帧，新增采集锥桶</a:t>
            </a:r>
            <a:r>
              <a:rPr lang="en-US" altLang="zh-CN" sz="1400" dirty="0"/>
              <a:t>20w</a:t>
            </a:r>
            <a:r>
              <a:rPr lang="zh-CN" altLang="en-US" sz="1400" dirty="0"/>
              <a:t>帧，只训练减速度预测分支</a:t>
            </a:r>
            <a:endParaRPr lang="en-US" altLang="zh-CN" sz="1400" dirty="0"/>
          </a:p>
          <a:p>
            <a:pPr algn="l"/>
            <a:r>
              <a:rPr lang="zh-CN" altLang="en-US" sz="1400" dirty="0"/>
              <a:t>专项收益：</a:t>
            </a:r>
            <a:endParaRPr lang="en-US" altLang="zh-CN" sz="1400" dirty="0">
              <a:solidFill>
                <a:srgbClr val="282C33"/>
              </a:solidFill>
              <a:effectLst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0000"/>
                </a:solidFill>
                <a:effectLst/>
              </a:rPr>
              <a:t>构建端到端减速数据闭环方案，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上下坡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误检率从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3.3%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降低到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0.1%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；</a:t>
            </a:r>
            <a:r>
              <a:rPr lang="en-US" altLang="zh-CN" sz="1400" b="1" dirty="0">
                <a:solidFill>
                  <a:srgbClr val="00B050"/>
                </a:solidFill>
              </a:rPr>
              <a:t>AP</a:t>
            </a:r>
            <a:r>
              <a:rPr lang="zh-CN" altLang="en-US" sz="1400" b="1" dirty="0">
                <a:solidFill>
                  <a:srgbClr val="00B050"/>
                </a:solidFill>
              </a:rPr>
              <a:t>提升</a:t>
            </a:r>
            <a:r>
              <a:rPr lang="en-US" altLang="zh-CN" sz="1400" b="1" dirty="0">
                <a:solidFill>
                  <a:srgbClr val="00B050"/>
                </a:solidFill>
              </a:rPr>
              <a:t>9.5%</a:t>
            </a:r>
            <a:r>
              <a:rPr lang="zh-CN" altLang="en-US" sz="1400" b="1" dirty="0">
                <a:solidFill>
                  <a:srgbClr val="00B050"/>
                </a:solidFill>
              </a:rPr>
              <a:t>（</a:t>
            </a:r>
            <a:r>
              <a:rPr lang="en-US" altLang="zh-CN" sz="1400" b="1" dirty="0">
                <a:solidFill>
                  <a:srgbClr val="00B050"/>
                </a:solidFill>
              </a:rPr>
              <a:t>59-&gt;68.5%</a:t>
            </a:r>
            <a:r>
              <a:rPr lang="zh-CN" altLang="en-US" sz="1400" b="1" dirty="0">
                <a:solidFill>
                  <a:srgbClr val="00B050"/>
                </a:solidFill>
              </a:rPr>
              <a:t>）</a:t>
            </a:r>
            <a:r>
              <a:rPr lang="zh-CN" altLang="en-US" sz="1400" dirty="0">
                <a:solidFill>
                  <a:srgbClr val="282C33"/>
                </a:solidFill>
              </a:rPr>
              <a:t>单帧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95</a:t>
            </a:r>
            <a:r>
              <a:rPr lang="zh-CN" altLang="en-US" sz="1400" dirty="0">
                <a:solidFill>
                  <a:srgbClr val="282C33"/>
                </a:solidFill>
              </a:rPr>
              <a:t>分位召回率提升</a:t>
            </a:r>
            <a:r>
              <a:rPr lang="en-US" altLang="zh-CN" sz="1400" dirty="0">
                <a:solidFill>
                  <a:srgbClr val="282C33"/>
                </a:solidFill>
              </a:rPr>
              <a:t>13.2%(39.9-&gt;53.1%)</a:t>
            </a:r>
            <a:endParaRPr lang="en-US" altLang="zh-CN" sz="1400" b="1" dirty="0">
              <a:solidFill>
                <a:srgbClr val="00B05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282C33"/>
                </a:solidFill>
                <a:effectLst/>
              </a:rPr>
              <a:t>上线实车测试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1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次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/100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公里误触发，实车测试端到端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提前正触发</a:t>
            </a:r>
            <a:r>
              <a:rPr lang="en-US" altLang="zh-CN" sz="1400" b="1" dirty="0">
                <a:solidFill>
                  <a:srgbClr val="00B050"/>
                </a:solidFill>
              </a:rPr>
              <a:t>3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5.7%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（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5/14</a:t>
            </a:r>
            <a:r>
              <a:rPr lang="zh-CN" altLang="en-US" sz="1400" dirty="0">
                <a:solidFill>
                  <a:srgbClr val="282C33"/>
                </a:solidFill>
                <a:effectLst/>
              </a:rPr>
              <a:t>）</a:t>
            </a:r>
            <a:r>
              <a:rPr lang="en-US" altLang="zh-CN" sz="1400" dirty="0">
                <a:solidFill>
                  <a:srgbClr val="282C33"/>
                </a:solidFill>
                <a:effectLst/>
              </a:rPr>
              <a:t>;</a:t>
            </a:r>
            <a:endParaRPr lang="zh-CN" altLang="en-US" sz="1400" dirty="0">
              <a:effectLst/>
            </a:endParaRPr>
          </a:p>
          <a:p>
            <a:endParaRPr lang="en-US" altLang="zh-CN" sz="1400" dirty="0"/>
          </a:p>
          <a:p>
            <a:pPr marL="285750" indent="-285750">
              <a:buFont typeface="+mj-lt"/>
              <a:buAutoNum type="circleNumDbPlain"/>
            </a:pPr>
            <a:endParaRPr lang="en-US" altLang="zh-CN" dirty="0">
              <a:solidFill>
                <a:srgbClr val="0DAE2F"/>
              </a:solidFill>
              <a:effectLst/>
            </a:endParaRPr>
          </a:p>
          <a:p>
            <a:pPr marL="285750" indent="-285750">
              <a:buFont typeface="+mj-lt"/>
              <a:buAutoNum type="circleNumDbPlain"/>
            </a:pPr>
            <a:endParaRPr lang="zh-CN" altLang="en-US" dirty="0"/>
          </a:p>
          <a:p>
            <a:endParaRPr lang="en-US" altLang="zh-CN" sz="1333" dirty="0">
              <a:latin typeface="Times" pitchFamily="2" charset="0"/>
            </a:endParaRPr>
          </a:p>
          <a:p>
            <a:endParaRPr lang="zh-CN" altLang="en" dirty="0">
              <a:effectLst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en-US" altLang="zh-CN" sz="1333" b="1" dirty="0">
              <a:latin typeface="Times" pitchFamily="2" charset="0"/>
            </a:endParaRPr>
          </a:p>
          <a:p>
            <a:pPr algn="just"/>
            <a:endParaRPr lang="en-US" altLang="zh-CN" sz="1333" b="1" dirty="0">
              <a:latin typeface="Times" pitchFamily="2" charset="0"/>
            </a:endParaRPr>
          </a:p>
          <a:p>
            <a:pPr marL="326578" indent="-326578" algn="just">
              <a:buFont typeface="+mj-ea"/>
              <a:buAutoNum type="circleNumDbPlain"/>
            </a:pPr>
            <a:endParaRPr lang="en-US" altLang="zh-CN" sz="952" dirty="0">
              <a:solidFill>
                <a:srgbClr val="1C1D1F"/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marL="326578" indent="-326578" algn="just">
              <a:buFont typeface="+mj-ea"/>
              <a:buAutoNum type="circleNumDbPlain"/>
            </a:pPr>
            <a:endParaRPr kumimoji="1" lang="en-US" altLang="zh-CN" sz="133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50F62-4D41-1D44-80E1-63D5DC96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32539"/>
            <a:ext cx="12065000" cy="82477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3.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夯实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基础工具链建设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，探索</a:t>
            </a:r>
            <a:r>
              <a:rPr lang="en" altLang="zh-CN" sz="2200" b="1" dirty="0">
                <a:solidFill>
                  <a:srgbClr val="000000"/>
                </a:solidFill>
                <a:effectLst/>
              </a:rPr>
              <a:t>AI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原生新技术，实现</a:t>
            </a:r>
            <a:r>
              <a:rPr lang="zh-CN" altLang="en-US" sz="2200" b="1" dirty="0">
                <a:solidFill>
                  <a:srgbClr val="00B050"/>
                </a:solidFill>
                <a:effectLst/>
              </a:rPr>
              <a:t>端到端防御性减速</a:t>
            </a:r>
            <a:r>
              <a:rPr lang="zh-CN" altLang="en-US" sz="2200" b="1" dirty="0">
                <a:solidFill>
                  <a:srgbClr val="000000"/>
                </a:solidFill>
                <a:effectLst/>
              </a:rPr>
              <a:t>方案，降低高速碰撞风险</a:t>
            </a:r>
            <a:endParaRPr 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59CC16-B78D-6D4A-A882-3C1B91EBDF28}"/>
              </a:ext>
            </a:extLst>
          </p:cNvPr>
          <p:cNvSpPr/>
          <p:nvPr/>
        </p:nvSpPr>
        <p:spPr>
          <a:xfrm>
            <a:off x="126377" y="1495533"/>
            <a:ext cx="5828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200" dirty="0"/>
              <a:t>E</a:t>
            </a:r>
            <a:r>
              <a:rPr lang="en-US" altLang="zh-CN" sz="1200" dirty="0">
                <a:effectLst/>
              </a:rPr>
              <a:t>xcel</a:t>
            </a:r>
            <a:r>
              <a:rPr lang="zh-CN" altLang="en-US" sz="1200" dirty="0">
                <a:effectLst/>
              </a:rPr>
              <a:t>对比</a:t>
            </a:r>
            <a:r>
              <a:rPr lang="zh-CN" altLang="en-US" sz="1200" b="1" dirty="0">
                <a:solidFill>
                  <a:srgbClr val="FF0000"/>
                </a:solidFill>
                <a:effectLst/>
              </a:rPr>
              <a:t>分析时间长</a:t>
            </a:r>
            <a:r>
              <a:rPr lang="zh-CN" altLang="en-US" sz="1200" dirty="0">
                <a:effectLst/>
              </a:rPr>
              <a:t>、评测条件</a:t>
            </a:r>
            <a:r>
              <a:rPr lang="zh-CN" altLang="en-US" sz="1200" b="1" dirty="0">
                <a:solidFill>
                  <a:srgbClr val="FF0000"/>
                </a:solidFill>
                <a:effectLst/>
              </a:rPr>
              <a:t>难对齐</a:t>
            </a:r>
            <a:r>
              <a:rPr lang="zh-CN" altLang="en-US" sz="1200" dirty="0">
                <a:effectLst/>
              </a:rPr>
              <a:t>、版本间指标</a:t>
            </a:r>
            <a:r>
              <a:rPr lang="zh-CN" altLang="en-US" sz="1200" b="1" dirty="0">
                <a:solidFill>
                  <a:srgbClr val="FF0000"/>
                </a:solidFill>
                <a:effectLst/>
              </a:rPr>
              <a:t>难管理</a:t>
            </a:r>
            <a:r>
              <a:rPr lang="zh-CN" altLang="en-US" sz="1200" dirty="0">
                <a:effectLst/>
              </a:rPr>
              <a:t>、上线报告</a:t>
            </a:r>
            <a:r>
              <a:rPr lang="zh-CN" altLang="en-US" sz="1200" b="1" dirty="0">
                <a:solidFill>
                  <a:srgbClr val="FF0000"/>
                </a:solidFill>
                <a:effectLst/>
              </a:rPr>
              <a:t>难整理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D35BB52-C77A-E844-9615-24EBA2EDCCFA}"/>
              </a:ext>
            </a:extLst>
          </p:cNvPr>
          <p:cNvSpPr/>
          <p:nvPr/>
        </p:nvSpPr>
        <p:spPr>
          <a:xfrm>
            <a:off x="136143" y="1803310"/>
            <a:ext cx="1272243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成果 </a:t>
            </a:r>
            <a:r>
              <a:rPr kumimoji="1" lang="en-US" altLang="zh-CN" sz="1143" dirty="0"/>
              <a:t>&amp;</a:t>
            </a:r>
            <a:r>
              <a:rPr kumimoji="1" lang="zh-CN" altLang="en-US" sz="1143" dirty="0"/>
              <a:t> 收益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F5320-B589-7A43-80E6-50A5F802B50F}"/>
              </a:ext>
            </a:extLst>
          </p:cNvPr>
          <p:cNvSpPr txBox="1"/>
          <p:nvPr/>
        </p:nvSpPr>
        <p:spPr>
          <a:xfrm>
            <a:off x="67440" y="2135601"/>
            <a:ext cx="56063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en-US" altLang="zh-CN" sz="1400" dirty="0">
                <a:solidFill>
                  <a:srgbClr val="00B050"/>
                </a:solidFill>
              </a:rPr>
              <a:t>【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可扩展的</a:t>
            </a:r>
            <a:r>
              <a:rPr lang="zh-CN" altLang="en-US" sz="1400" dirty="0">
                <a:effectLst/>
              </a:rPr>
              <a:t>对比评测框架</a:t>
            </a:r>
            <a:r>
              <a:rPr lang="en-US" altLang="zh-CN" sz="1400" dirty="0">
                <a:effectLst/>
              </a:rPr>
              <a:t>】</a:t>
            </a:r>
            <a:r>
              <a:rPr lang="zh-CN" altLang="en-US" sz="1400" dirty="0">
                <a:effectLst/>
              </a:rPr>
              <a:t>定义标准评测输出</a:t>
            </a:r>
            <a:r>
              <a:rPr lang="en-US" altLang="zh-CN" sz="1400" dirty="0">
                <a:effectLst/>
              </a:rPr>
              <a:t>, </a:t>
            </a:r>
            <a:r>
              <a:rPr lang="zh-CN" altLang="en-US" sz="1400" dirty="0">
                <a:effectLst/>
              </a:rPr>
              <a:t>基于配置新增评测项及关键指标</a:t>
            </a:r>
            <a:endParaRPr lang="en-US" altLang="zh-CN" sz="1400" dirty="0">
              <a:effectLst/>
            </a:endParaRPr>
          </a:p>
          <a:p>
            <a:pPr marL="272148" indent="-272148" algn="just">
              <a:buFont typeface="Wingdings" pitchFamily="2" charset="2"/>
              <a:buChar char="ü"/>
            </a:pPr>
            <a:r>
              <a:rPr lang="en-US" altLang="zh-CN" sz="1400" b="1" dirty="0">
                <a:solidFill>
                  <a:srgbClr val="00B050"/>
                </a:solidFill>
                <a:effectLst/>
              </a:rPr>
              <a:t>【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自动化</a:t>
            </a:r>
            <a:r>
              <a:rPr lang="en" altLang="zh-CN" sz="1400" b="1" dirty="0">
                <a:solidFill>
                  <a:srgbClr val="00B050"/>
                </a:solidFill>
                <a:effectLst/>
              </a:rPr>
              <a:t>benchmark</a:t>
            </a:r>
            <a:r>
              <a:rPr lang="en" altLang="zh-CN" sz="1400" dirty="0">
                <a:solidFill>
                  <a:srgbClr val="00B050"/>
                </a:solidFill>
                <a:effectLst/>
              </a:rPr>
              <a:t>】</a:t>
            </a:r>
            <a:r>
              <a:rPr lang="zh-CN" altLang="en-US" sz="1400" dirty="0">
                <a:effectLst/>
              </a:rPr>
              <a:t>支持快速上线及实验高频调用，共管理</a:t>
            </a:r>
            <a:r>
              <a:rPr lang="en-US" altLang="zh-CN" sz="1400" b="1" dirty="0">
                <a:solidFill>
                  <a:srgbClr val="00B050"/>
                </a:solidFill>
                <a:effectLst/>
              </a:rPr>
              <a:t>770</a:t>
            </a:r>
            <a:r>
              <a:rPr lang="zh-CN" altLang="en-US" sz="1400" b="1" dirty="0">
                <a:solidFill>
                  <a:srgbClr val="00B050"/>
                </a:solidFill>
                <a:effectLst/>
              </a:rPr>
              <a:t>版本</a:t>
            </a:r>
            <a:r>
              <a:rPr lang="zh-CN" altLang="en-US" sz="1400" dirty="0"/>
              <a:t>，</a:t>
            </a:r>
            <a:r>
              <a:rPr lang="zh-CN" altLang="en-US" sz="1400" dirty="0">
                <a:effectLst/>
              </a:rPr>
              <a:t>指标分析</a:t>
            </a:r>
            <a:r>
              <a:rPr lang="en-US" altLang="zh-CN" sz="1400" dirty="0">
                <a:effectLst/>
              </a:rPr>
              <a:t>+</a:t>
            </a:r>
            <a:r>
              <a:rPr lang="zh-CN" altLang="en-US" sz="1400" dirty="0">
                <a:effectLst/>
              </a:rPr>
              <a:t>整理时间由</a:t>
            </a:r>
            <a:r>
              <a:rPr lang="en-US" altLang="zh-CN" sz="1400" dirty="0">
                <a:effectLst/>
              </a:rPr>
              <a:t>4</a:t>
            </a:r>
            <a:r>
              <a:rPr lang="en" altLang="zh-CN" sz="1400" dirty="0">
                <a:effectLst/>
              </a:rPr>
              <a:t>h</a:t>
            </a:r>
            <a:r>
              <a:rPr lang="zh-CN" altLang="en-US" sz="1400" dirty="0">
                <a:effectLst/>
              </a:rPr>
              <a:t>降低为</a:t>
            </a:r>
            <a:r>
              <a:rPr lang="en-US" altLang="zh-CN" sz="1400" dirty="0">
                <a:effectLst/>
              </a:rPr>
              <a:t>2</a:t>
            </a:r>
            <a:r>
              <a:rPr lang="en" altLang="zh-CN" sz="1400" dirty="0">
                <a:effectLst/>
              </a:rPr>
              <a:t>min</a:t>
            </a:r>
            <a:r>
              <a:rPr lang="zh-CN" altLang="en" sz="1400" dirty="0">
                <a:effectLst/>
              </a:rPr>
              <a:t>，</a:t>
            </a:r>
            <a:r>
              <a:rPr lang="zh-CN" altLang="en-US" sz="1400" dirty="0">
                <a:solidFill>
                  <a:srgbClr val="0DAE2F"/>
                </a:solidFill>
                <a:effectLst/>
              </a:rPr>
              <a:t>效率提升 </a:t>
            </a:r>
            <a:r>
              <a:rPr lang="en-US" altLang="zh-CN" sz="1400" dirty="0">
                <a:solidFill>
                  <a:srgbClr val="0DAE2F"/>
                </a:solidFill>
                <a:effectLst/>
              </a:rPr>
              <a:t>48 </a:t>
            </a:r>
            <a:r>
              <a:rPr lang="zh-CN" altLang="en-US" sz="1400" dirty="0">
                <a:solidFill>
                  <a:srgbClr val="0DAE2F"/>
                </a:solidFill>
                <a:effectLst/>
              </a:rPr>
              <a:t>倍</a:t>
            </a:r>
            <a:endParaRPr lang="en-US" altLang="zh-CN" sz="1400" dirty="0">
              <a:solidFill>
                <a:srgbClr val="0DAE2F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altLang="zh-CN" sz="1400" dirty="0">
                <a:solidFill>
                  <a:srgbClr val="0DAE2F"/>
                </a:solidFill>
                <a:effectLst/>
              </a:rPr>
              <a:t>『</a:t>
            </a:r>
            <a:r>
              <a:rPr lang="zh-CN" altLang="en-US" sz="1400" b="1" dirty="0">
                <a:solidFill>
                  <a:srgbClr val="0DAE2F"/>
                </a:solidFill>
                <a:effectLst/>
              </a:rPr>
              <a:t>跨团队推广复用</a:t>
            </a:r>
            <a:r>
              <a:rPr lang="en-US" altLang="zh-CN" sz="1400" dirty="0">
                <a:solidFill>
                  <a:srgbClr val="0DAE2F"/>
                </a:solidFill>
                <a:effectLst/>
              </a:rPr>
              <a:t>』</a:t>
            </a:r>
            <a:r>
              <a:rPr lang="en" altLang="zh-CN" sz="1400" dirty="0">
                <a:effectLst/>
              </a:rPr>
              <a:t>QA </a:t>
            </a:r>
            <a:r>
              <a:rPr lang="zh-CN" altLang="en-US" sz="1400" dirty="0">
                <a:effectLst/>
              </a:rPr>
              <a:t>团队、融合模型及性能优化团队：例行使用 </a:t>
            </a:r>
            <a:r>
              <a:rPr lang="en" altLang="zh-CN" sz="1400" dirty="0" err="1">
                <a:effectLst/>
              </a:rPr>
              <a:t>AIHub</a:t>
            </a:r>
            <a:r>
              <a:rPr lang="en" altLang="zh-CN" sz="1400" dirty="0">
                <a:effectLst/>
              </a:rPr>
              <a:t> </a:t>
            </a:r>
            <a:r>
              <a:rPr lang="zh-CN" altLang="en-US" sz="1400" dirty="0">
                <a:effectLst/>
              </a:rPr>
              <a:t>来进行模型版本分析</a:t>
            </a:r>
            <a:endParaRPr lang="en-US" altLang="zh-CN" sz="1400" dirty="0">
              <a:effectLst/>
            </a:endParaRPr>
          </a:p>
          <a:p>
            <a:pPr algn="l"/>
            <a:endParaRPr lang="zh-CN" altLang="en-US" sz="1400" dirty="0">
              <a:effectLst/>
            </a:endParaRPr>
          </a:p>
          <a:p>
            <a:pPr algn="l"/>
            <a:endParaRPr lang="zh-CN" altLang="en-US" sz="1400" dirty="0">
              <a:effectLst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en" altLang="zh-CN" sz="1400" dirty="0">
              <a:effectLst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en" altLang="zh-CN" sz="1400" dirty="0">
              <a:effectLst/>
            </a:endParaRPr>
          </a:p>
          <a:p>
            <a:pPr algn="just"/>
            <a:endParaRPr lang="en-US" altLang="zh-CN" sz="1400" dirty="0">
              <a:effectLst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lang="zh-CN" altLang="en-US" sz="1400" dirty="0">
              <a:effectLst/>
            </a:endParaRPr>
          </a:p>
          <a:p>
            <a:pPr marL="272148" indent="-272148" algn="just">
              <a:buFont typeface="Wingdings" pitchFamily="2" charset="2"/>
              <a:buChar char="ü"/>
            </a:pPr>
            <a:endParaRPr kumimoji="1" lang="en-US" altLang="zh-CN" sz="1400" b="1" dirty="0">
              <a:latin typeface="Times" pitchFamily="2" charset="0"/>
            </a:endParaRPr>
          </a:p>
          <a:p>
            <a:pPr lvl="1" algn="just"/>
            <a:endParaRPr kumimoji="1" lang="en-US" altLang="zh-CN" sz="1400" b="1" dirty="0">
              <a:latin typeface="Times" pitchFamily="2" charset="0"/>
            </a:endParaRPr>
          </a:p>
          <a:p>
            <a:endParaRPr lang="zh-CN" altLang="en-US" dirty="0"/>
          </a:p>
          <a:p>
            <a:pPr marL="729348" lvl="1" indent="-272148" algn="just">
              <a:buFont typeface="Wingdings" pitchFamily="2" charset="2"/>
              <a:buChar char="ü"/>
            </a:pPr>
            <a:endParaRPr kumimoji="1" lang="en-US" altLang="zh-CN" sz="1400" b="1" dirty="0">
              <a:latin typeface="Times" pitchFamily="2" charset="0"/>
            </a:endParaRPr>
          </a:p>
          <a:p>
            <a:pPr marL="729348" lvl="1" indent="-272148" algn="just">
              <a:buFont typeface="Wingdings" pitchFamily="2" charset="2"/>
              <a:buChar char="ü"/>
            </a:pPr>
            <a:endParaRPr lang="en-US" altLang="zh-CN" sz="1400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3E790856-B59A-0916-EEE8-54AF7A3CF130}"/>
              </a:ext>
            </a:extLst>
          </p:cNvPr>
          <p:cNvSpPr/>
          <p:nvPr/>
        </p:nvSpPr>
        <p:spPr>
          <a:xfrm>
            <a:off x="6096000" y="1088778"/>
            <a:ext cx="6068912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43" dirty="0"/>
              <a:t>端到端防御性减速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9521BDD3-A699-B93D-1DB3-41B9E6A7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55951"/>
              </p:ext>
            </p:extLst>
          </p:nvPr>
        </p:nvGraphicFramePr>
        <p:xfrm>
          <a:off x="126377" y="3747803"/>
          <a:ext cx="5743332" cy="2727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351">
                  <a:extLst>
                    <a:ext uri="{9D8B030D-6E8A-4147-A177-3AD203B41FA5}">
                      <a16:colId xmlns:a16="http://schemas.microsoft.com/office/drawing/2014/main" val="3991783953"/>
                    </a:ext>
                  </a:extLst>
                </a:gridCol>
                <a:gridCol w="4541981">
                  <a:extLst>
                    <a:ext uri="{9D8B030D-6E8A-4147-A177-3AD203B41FA5}">
                      <a16:colId xmlns:a16="http://schemas.microsoft.com/office/drawing/2014/main" val="3160931119"/>
                    </a:ext>
                  </a:extLst>
                </a:gridCol>
              </a:tblGrid>
              <a:tr h="136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/>
                        <a:t>功能模块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>
                          <a:solidFill>
                            <a:schemeClr val="bg1"/>
                          </a:solidFill>
                        </a:rPr>
                        <a:t>主要功能</a:t>
                      </a:r>
                      <a:endParaRPr kumimoji="1" lang="en-US" altLang="zh-CN" sz="1100" dirty="0">
                        <a:solidFill>
                          <a:schemeClr val="bg1"/>
                        </a:solidFill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243490864"/>
                  </a:ext>
                </a:extLst>
              </a:tr>
              <a:tr h="440126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多版本管理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支持以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develop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release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test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upload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等进行</a:t>
                      </a:r>
                      <a:r>
                        <a:rPr lang="zh-CN" altLang="en-US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版本管理</a:t>
                      </a:r>
                      <a:endParaRPr lang="en-US" altLang="zh-CN" sz="1200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管理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Cache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版本，根据版本号进行</a:t>
                      </a:r>
                      <a:r>
                        <a:rPr lang="zh-CN" altLang="en-US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滚动删除</a:t>
                      </a:r>
                      <a:endParaRPr lang="en-US" altLang="zh-CN" sz="1200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579957500"/>
                  </a:ext>
                </a:extLst>
              </a:tr>
              <a:tr h="440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/>
                        <a:t>版本对比评测</a:t>
                      </a:r>
                    </a:p>
                    <a:p>
                      <a:endParaRPr lang="zh-CN" altLang="en-US" sz="1100" b="1" dirty="0"/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支持根据配置文件，对选定类别的评测</a:t>
                      </a:r>
                      <a:r>
                        <a:rPr lang="zh-CN" altLang="en-US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指标进行</a:t>
                      </a:r>
                      <a:r>
                        <a:rPr lang="en-US" altLang="zh-CN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diff</a:t>
                      </a:r>
                      <a:r>
                        <a:rPr lang="zh-CN" altLang="en-US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对比</a:t>
                      </a:r>
                      <a:endParaRPr lang="en-US" altLang="zh-CN" sz="1200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支持根据配置文件，区分基础信息，通过</a:t>
                      </a:r>
                      <a:r>
                        <a:rPr lang="zh-CN" altLang="en-US" sz="1200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基础信息对齐条件</a:t>
                      </a:r>
                      <a:endParaRPr lang="en-US" altLang="zh-CN" sz="1200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根据设定阈值，挖掘风险距离段的</a:t>
                      </a:r>
                      <a:r>
                        <a:rPr lang="zh-CN" altLang="en-US" sz="1200" b="1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漏检、误检、位置不准分析</a:t>
                      </a:r>
                      <a:endParaRPr lang="en-US" altLang="zh-CN" sz="1200" b="1" dirty="0">
                        <a:solidFill>
                          <a:srgbClr val="00B050"/>
                        </a:solidFill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3075894092"/>
                  </a:ext>
                </a:extLst>
              </a:tr>
              <a:tr h="480919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关键指标汇总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171450" marR="0" lvl="0" indent="-171450" algn="l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支持根据配置文件，</a:t>
                      </a:r>
                      <a:r>
                        <a:rPr lang="zh-CN" altLang="en-US" sz="1200" b="1" dirty="0">
                          <a:solidFill>
                            <a:srgbClr val="00B050"/>
                          </a:solidFill>
                          <a:latin typeface="Times" pitchFamily="2" charset="0"/>
                          <a:ea typeface="+mn-ea"/>
                        </a:rPr>
                        <a:t>打包下载关键指标差异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、当前和历史版本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</a:endParaRPr>
                    </a:p>
                    <a:p>
                      <a:pPr marL="171450" marR="0" lvl="0" indent="-171450" algn="l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协同</a:t>
                      </a: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AIHub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</a:rPr>
                        <a:t>前端，完成关键指标展示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333522966"/>
                  </a:ext>
                </a:extLst>
              </a:tr>
              <a:tr h="9037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区域边界评测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171450" marR="0" lvl="0" indent="-171450" algn="l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分区域评测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支持可行驶道路、</a:t>
                      </a:r>
                      <a:r>
                        <a:rPr lang="e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边界、</a:t>
                      </a:r>
                      <a:r>
                        <a:rPr lang="e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导流区评测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可视化方法，通过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轮廓关键点匹配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量化区域边界定位误差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0946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边界细分类评测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增加</a:t>
                      </a:r>
                      <a:r>
                        <a:rPr lang="en" altLang="zh-C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r>
                        <a:rPr lang="zh-CN" altLang="e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按照关键指标规范道路边界评测输出，并扩展至其他模型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2494364083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6AC4BEF3-36FF-9CF5-3809-7A0682D2A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DBDC0D7E-7DE7-A41D-A4A5-BF86D55F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AF5C4DF-19F5-76E1-5219-267A7A12F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35F0A4B-34A1-ADE3-0020-619A6ABBA4F3}"/>
              </a:ext>
            </a:extLst>
          </p:cNvPr>
          <p:cNvSpPr/>
          <p:nvPr/>
        </p:nvSpPr>
        <p:spPr>
          <a:xfrm>
            <a:off x="136143" y="1088778"/>
            <a:ext cx="5606326" cy="301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43" dirty="0" err="1"/>
              <a:t>AIHub</a:t>
            </a:r>
            <a:r>
              <a:rPr kumimoji="1" lang="zh-CN" altLang="en-US" sz="1143" dirty="0"/>
              <a:t>自动化</a:t>
            </a:r>
            <a:r>
              <a:rPr kumimoji="1" lang="en-US" altLang="zh-CN" sz="1143" dirty="0" err="1"/>
              <a:t>Benchmak</a:t>
            </a:r>
            <a:endParaRPr kumimoji="1" lang="zh-CN" altLang="en-US" sz="1143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698197-0311-FCAE-DF08-E2502911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4066"/>
            <a:ext cx="5988209" cy="8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1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2189</Words>
  <Application>Microsoft Macintosh PowerPoint</Application>
  <PresentationFormat>宽屏</PresentationFormat>
  <Paragraphs>203</Paragraphs>
  <Slides>10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微软雅黑</vt:lpstr>
      <vt:lpstr>PingFangSC-Regular</vt:lpstr>
      <vt:lpstr>Times</vt:lpstr>
      <vt:lpstr>Arial</vt:lpstr>
      <vt:lpstr>Wingdings</vt:lpstr>
      <vt:lpstr>Office 主题 2013 - 2022</vt:lpstr>
      <vt:lpstr>think-cell 幻灯片</vt:lpstr>
      <vt:lpstr>PowerPoint 演示文稿</vt:lpstr>
      <vt:lpstr>PowerPoint 演示文稿</vt:lpstr>
      <vt:lpstr>1.构建道路级感知体系-可行驶道路-道路边界-导流区一体化感知，提升轻图村域、路口通行表现</vt:lpstr>
      <vt:lpstr>可行驶道路道路级query收益分析</vt:lpstr>
      <vt:lpstr>Stable Matching</vt:lpstr>
      <vt:lpstr>2.攻坚引导线专项，碰撞&amp;逆向接管明显优化，明显提升轻图路口通过率，提升司乘安心感</vt:lpstr>
      <vt:lpstr>道路级感知及可行驶道路-引导线联合优化框架 </vt:lpstr>
      <vt:lpstr>碰撞&amp;逆行收益</vt:lpstr>
      <vt:lpstr>3.夯实基础工具链建设，探索AI原生新技术，实现端到端防御性减速方案，降低高速碰撞风险</vt:lpstr>
      <vt:lpstr>端到端防御性减速方案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sundong03</cp:lastModifiedBy>
  <cp:revision>861</cp:revision>
  <dcterms:created xsi:type="dcterms:W3CDTF">2023-01-10T17:29:31Z</dcterms:created>
  <dcterms:modified xsi:type="dcterms:W3CDTF">2025-01-22T03:09:14Z</dcterms:modified>
</cp:coreProperties>
</file>